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heme/theme2.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6.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807" r:id="rId3"/>
    <p:sldId id="808" r:id="rId4"/>
    <p:sldId id="425" r:id="rId5"/>
    <p:sldId id="798" r:id="rId6"/>
    <p:sldId id="810" r:id="rId7"/>
    <p:sldId id="344" r:id="rId8"/>
    <p:sldId id="799" r:id="rId9"/>
    <p:sldId id="800" r:id="rId10"/>
    <p:sldId id="801" r:id="rId11"/>
    <p:sldId id="802" r:id="rId12"/>
    <p:sldId id="803" r:id="rId13"/>
    <p:sldId id="804" r:id="rId14"/>
    <p:sldId id="805" r:id="rId15"/>
    <p:sldId id="792" r:id="rId16"/>
    <p:sldId id="796" r:id="rId17"/>
    <p:sldId id="813" r:id="rId18"/>
    <p:sldId id="814"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8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783" autoAdjust="0"/>
  </p:normalViewPr>
  <p:slideViewPr>
    <p:cSldViewPr snapToGrid="0" showGuides="1">
      <p:cViewPr varScale="1">
        <p:scale>
          <a:sx n="61" d="100"/>
          <a:sy n="61" d="100"/>
        </p:scale>
        <p:origin x="1491" y="53"/>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A58CCF-5B29-44EC-9955-6392D343AE27}" type="datetimeFigureOut">
              <a:rPr lang="zh-CN" altLang="en-US" smtClean="0"/>
              <a:t>2023/9/27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C7196C-10E2-4AE2-8D07-ED2F3A1A9E23}" type="slidenum">
              <a:rPr lang="zh-CN" altLang="en-US" smtClean="0"/>
              <a:t>‹#›</a:t>
            </a:fld>
            <a:endParaRPr lang="zh-CN" altLang="en-US"/>
          </a:p>
        </p:txBody>
      </p:sp>
    </p:spTree>
    <p:extLst>
      <p:ext uri="{BB962C8B-B14F-4D97-AF65-F5344CB8AC3E}">
        <p14:creationId xmlns:p14="http://schemas.microsoft.com/office/powerpoint/2010/main" val="305316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各位老师下午，我是生信</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2002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的施沛廷，下面我代表蛋白多糖对对碰组进行汇报，我们组的选题是“基于神经网络的蛋白质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多糖相互作用研究”</a:t>
            </a: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8570EE7-2ED4-48DC-956B-CD5D58477420}"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对于蛋白质来说，我们同样需要从序列出发，获取相应的描述符。相对于多糖来说，蛋白质的序列特征提取的相关方法就非常多了。这里我们使用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protlearn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包来进行处理，从氨基酸序列的组成及顺序和氨基酸的理化性质两个方面进行蛋白质序列的向量表示。</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570EE7-2ED4-48DC-956B-CD5D5847742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799066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得到多糖和蛋白的序列之后，我们构建了三层的神经网络模型，具体为一层为带</a:t>
            </a:r>
            <a:r>
              <a:rPr lang="en-US" altLang="zh-CN" sz="1800" dirty="0">
                <a:effectLst/>
                <a:ea typeface="等线" panose="02010600030101010101" pitchFamily="2" charset="-122"/>
                <a:cs typeface="Times New Roman" panose="02020603050405020304" pitchFamily="18" charset="0"/>
              </a:rPr>
              <a:t>dropout</a:t>
            </a:r>
            <a:r>
              <a:rPr lang="zh-CN" altLang="zh-CN" sz="1800" dirty="0">
                <a:effectLst/>
                <a:ea typeface="等线" panose="02010600030101010101" pitchFamily="2" charset="-122"/>
                <a:cs typeface="Times New Roman" panose="02020603050405020304" pitchFamily="18" charset="0"/>
              </a:rPr>
              <a:t>的全连接层，第二层为</a:t>
            </a:r>
            <a:r>
              <a:rPr lang="en-US" altLang="zh-CN" sz="1800" dirty="0">
                <a:effectLst/>
                <a:ea typeface="等线" panose="02010600030101010101" pitchFamily="2" charset="-122"/>
                <a:cs typeface="Times New Roman" panose="02020603050405020304" pitchFamily="18" charset="0"/>
              </a:rPr>
              <a:t>RNN</a:t>
            </a:r>
            <a:r>
              <a:rPr lang="zh-CN" altLang="zh-CN" sz="1800" dirty="0">
                <a:effectLst/>
                <a:ea typeface="等线" panose="02010600030101010101" pitchFamily="2" charset="-122"/>
                <a:cs typeface="Times New Roman" panose="02020603050405020304" pitchFamily="18" charset="0"/>
              </a:rPr>
              <a:t>，第三层为全连接层。 </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570EE7-2ED4-48DC-956B-CD5D5847742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47246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90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由于样本数据量太大，我们不能对所有的蛋白质和多糖进行实验，所以我们采用了随机抽样的方法，从总体中选取了一部分样本作为训练集。具体来说，我们分别进行了随机抽样： 通过随机抽样，我们可以有效地减少实验的时间和成本，同时保证实验的可靠性和代表性。 </a:t>
            </a:r>
          </a:p>
          <a:p>
            <a:pPr>
              <a:spcBef>
                <a:spcPts val="900"/>
              </a:spcBef>
            </a:pPr>
            <a:endParaRPr lang="zh-CN" altLang="zh-CN" sz="1800" kern="100" dirty="0">
              <a:solidFill>
                <a:srgbClr val="111111"/>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A5CC1F8-4E0E-47A7-AF5E-D1B1DEB6B21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90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并且我们采用了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MSE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作为性能评估指标，将模型与</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LectinOracle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进行</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比较。从</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图中中可以看出，我们的模型在所有的数据集上都优于或接近</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LectinOracle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模型，并且具有较好的稳定性和泛化能力。</a:t>
            </a:r>
          </a:p>
          <a:p>
            <a:pPr>
              <a:spcBef>
                <a:spcPts val="900"/>
              </a:spcBef>
            </a:pPr>
            <a:endParaRPr lang="zh-CN" altLang="zh-CN" sz="1800" kern="100" dirty="0">
              <a:solidFill>
                <a:srgbClr val="111111"/>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A5CC1F8-4E0E-47A7-AF5E-D1B1DEB6B21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879687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90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更重要的是，在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Siglecs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家族特异性结合实验中，我们发现对于</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Siglecs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与不同唾液酸结构之间的特异性结合，并且与已知的实验数据相一致</a:t>
            </a:r>
            <a:r>
              <a:rPr lang="zh-CN" alt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。例如，我们发现</a:t>
            </a:r>
            <a:r>
              <a:rPr lang="en-US" alt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Siglec-8</a:t>
            </a:r>
            <a:r>
              <a:rPr lang="zh-CN" alt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与</a:t>
            </a:r>
            <a:r>
              <a:rPr lang="en-US" alt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α2-3</a:t>
            </a:r>
            <a:r>
              <a:rPr lang="zh-CN" alt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连接的唾液酸聚糖有高度的特异性，</a:t>
            </a:r>
            <a:r>
              <a:rPr lang="en-US" alt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Siglec-9</a:t>
            </a:r>
            <a:r>
              <a:rPr lang="zh-CN" alt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与</a:t>
            </a:r>
            <a:r>
              <a:rPr lang="en-US" alt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α2-3</a:t>
            </a:r>
            <a:r>
              <a:rPr lang="zh-CN" alt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连接和</a:t>
            </a:r>
            <a:r>
              <a:rPr lang="en-US" alt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α2-6</a:t>
            </a:r>
            <a:r>
              <a:rPr lang="zh-CN" alt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连接的唾液酸聚糖有高度的特异性结合，这与文献中的结果一致。</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spcBef>
                <a:spcPts val="900"/>
              </a:spcBef>
            </a:pPr>
            <a:endParaRPr lang="zh-CN" altLang="zh-CN" sz="1800" kern="100" dirty="0">
              <a:solidFill>
                <a:srgbClr val="111111"/>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A5CC1F8-4E0E-47A7-AF5E-D1B1DEB6B21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657278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总之，我们提出了一种基于神经网络的蛋白质</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多糖相互作用预测模型，该模型能够有效地利用蛋白质和多糖序列结构特征，建立它们之间的非线性关系，并输出它们之间的结合强度。该模型在一个大规模的数据集上表现出了良好的预测性能和可靠性，并且能够揭示一些具有生物学意义的相互作用规律。该模型为理解蛋白质</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多糖相互作用的分子机制，以及为疾病的诊断和治疗提供有益的信息，提供了一种新的计算工具。</a:t>
            </a:r>
          </a:p>
          <a:p>
            <a:pPr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当然，该模型也还存在一些不足和改进的空间。例如，</a:t>
            </a:r>
            <a:endParaRPr lang="zh-CN" altLang="zh-CN" sz="1200" kern="100" dirty="0">
              <a:solidFill>
                <a:srgbClr val="111111"/>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39C7196C-10E2-4AE2-8D07-ED2F3A1A9E23}" type="slidenum">
              <a:rPr lang="zh-CN" altLang="en-US" smtClean="0"/>
              <a:t>15</a:t>
            </a:fld>
            <a:endParaRPr lang="zh-CN" altLang="en-US"/>
          </a:p>
        </p:txBody>
      </p:sp>
    </p:spTree>
    <p:extLst>
      <p:ext uri="{BB962C8B-B14F-4D97-AF65-F5344CB8AC3E}">
        <p14:creationId xmlns:p14="http://schemas.microsoft.com/office/powerpoint/2010/main" val="2630853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我们希望在未来的工作中，</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有一些</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问题</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需要</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进行更深入的探索和优化。</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例如，</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多糖的特征还可以从更多的角度进行提取，例如序列组成和理化性质，以及基于图卷积神经网络的方法。另外，蛋白质和多糖的三维结构特征也是值得考虑的因素，可以进一步提高预测的精度和解释性。</a:t>
            </a:r>
            <a:endParaRPr lang="zh-CN" altLang="en-US" dirty="0"/>
          </a:p>
        </p:txBody>
      </p:sp>
      <p:sp>
        <p:nvSpPr>
          <p:cNvPr id="4" name="灯片编号占位符 3"/>
          <p:cNvSpPr>
            <a:spLocks noGrp="1"/>
          </p:cNvSpPr>
          <p:nvPr>
            <p:ph type="sldNum" sz="quarter" idx="5"/>
          </p:nvPr>
        </p:nvSpPr>
        <p:spPr/>
        <p:txBody>
          <a:bodyPr/>
          <a:lstStyle/>
          <a:p>
            <a:fld id="{39C7196C-10E2-4AE2-8D07-ED2F3A1A9E23}" type="slidenum">
              <a:rPr lang="zh-CN" altLang="en-US" smtClean="0"/>
              <a:t>16</a:t>
            </a:fld>
            <a:endParaRPr lang="zh-CN" altLang="en-US"/>
          </a:p>
        </p:txBody>
      </p:sp>
    </p:spTree>
    <p:extLst>
      <p:ext uri="{BB962C8B-B14F-4D97-AF65-F5344CB8AC3E}">
        <p14:creationId xmlns:p14="http://schemas.microsoft.com/office/powerpoint/2010/main" val="2305833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最后，我要感谢我的导师给予了</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我们</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很多的帮助和支持。也感谢</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各位老师的</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关注。如果有任何问题，请各位老师批评指正。</a:t>
            </a: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8570EE7-2ED4-48DC-956B-CD5D58477420}" type="slidenum">
              <a:rPr lang="zh-CN" altLang="en-US" smtClean="0"/>
              <a:t>17</a:t>
            </a:fld>
            <a:endParaRPr lang="zh-CN" altLang="en-US"/>
          </a:p>
        </p:txBody>
      </p:sp>
    </p:spTree>
    <p:extLst>
      <p:ext uri="{BB962C8B-B14F-4D97-AF65-F5344CB8AC3E}">
        <p14:creationId xmlns:p14="http://schemas.microsoft.com/office/powerpoint/2010/main" val="2831001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糖与蛋白质之间的相互作用在生物学中具有重要的意义。这些相互作用可以影响蛋白质的功能、稳定性和亚细胞定位，进而调控细胞信号传导、病毒入侵、细胞</a:t>
            </a:r>
            <a:r>
              <a:rPr lang="en-US" altLang="zh-CN"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细胞相互作用等生物过程。 尤其是在免疫识别的生物过程中，糖</a:t>
            </a:r>
            <a:r>
              <a:rPr lang="en-US" altLang="zh-CN"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蛋白结合起到了决定性作用，直接关系到某类生物细胞是否能被某种病毒识别从而延续病毒的扩张，而这根源于生物细胞表面的糖链与外源蛋白的结合强度。</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570EE7-2ED4-48DC-956B-CD5D5847742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96344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zh-CN" sz="1800" dirty="0">
                <a:effectLst/>
                <a:ea typeface="等线" panose="02010600030101010101" pitchFamily="2" charset="-122"/>
                <a:cs typeface="Times New Roman" panose="02020603050405020304" pitchFamily="18" charset="0"/>
              </a:rPr>
              <a:t>而蛋白质和多糖相互结研究合面临挑战，从结构上来看，蛋白质是由氨基酸组成的直链线性结构，而糖则是由单糖单位通过糖苷键连接而成，形成复杂的分支和环结构。糖的结构复杂性源于单糖种类的多样性、糖苷键的存在以及糖的修饰。 我尝试用一个简单的例子说明蛋白质和糖在结构上的复杂性。对于一个二肽而言，每个因为常见有</a:t>
            </a:r>
            <a:r>
              <a:rPr lang="en-US" altLang="zh-CN" sz="1800" dirty="0">
                <a:effectLst/>
                <a:ea typeface="等线" panose="02010600030101010101" pitchFamily="2" charset="-122"/>
                <a:cs typeface="Times New Roman" panose="02020603050405020304" pitchFamily="18" charset="0"/>
              </a:rPr>
              <a:t>20</a:t>
            </a:r>
            <a:r>
              <a:rPr lang="zh-CN" altLang="zh-CN" sz="1800" dirty="0">
                <a:effectLst/>
                <a:ea typeface="等线" panose="02010600030101010101" pitchFamily="2" charset="-122"/>
                <a:cs typeface="Times New Roman" panose="02020603050405020304" pitchFamily="18" charset="0"/>
              </a:rPr>
              <a:t>多种氨基酸，氨基酸之间只有一种连接方式，二肽</a:t>
            </a:r>
            <a:r>
              <a:rPr lang="zh-CN" altLang="en-US" sz="1800" dirty="0">
                <a:effectLst/>
                <a:ea typeface="等线" panose="02010600030101010101" pitchFamily="2" charset="-122"/>
                <a:cs typeface="Times New Roman" panose="02020603050405020304" pitchFamily="18" charset="0"/>
              </a:rPr>
              <a:t>的种类会有</a:t>
            </a:r>
            <a:r>
              <a:rPr lang="en-US" altLang="zh-CN" sz="1800" dirty="0">
                <a:effectLst/>
                <a:ea typeface="等线" panose="02010600030101010101" pitchFamily="2" charset="-122"/>
                <a:cs typeface="Times New Roman" panose="02020603050405020304" pitchFamily="18" charset="0"/>
              </a:rPr>
              <a:t>400</a:t>
            </a:r>
            <a:r>
              <a:rPr lang="zh-CN" altLang="en-US" sz="1800" dirty="0">
                <a:effectLst/>
                <a:ea typeface="等线" panose="02010600030101010101" pitchFamily="2" charset="-122"/>
                <a:cs typeface="Times New Roman" panose="02020603050405020304" pitchFamily="18" charset="0"/>
              </a:rPr>
              <a:t>种</a:t>
            </a:r>
            <a:r>
              <a:rPr lang="zh-CN" altLang="zh-CN" sz="1800" dirty="0">
                <a:effectLst/>
                <a:ea typeface="等线" panose="02010600030101010101" pitchFamily="2" charset="-122"/>
                <a:cs typeface="Times New Roman" panose="02020603050405020304" pitchFamily="18" charset="0"/>
              </a:rPr>
              <a:t>。对于二糖，由于单糖中的</a:t>
            </a:r>
            <a:r>
              <a:rPr lang="en-US" altLang="zh-CN" sz="1800" dirty="0">
                <a:effectLst/>
                <a:ea typeface="等线" panose="02010600030101010101" pitchFamily="2" charset="-122"/>
                <a:cs typeface="Times New Roman" panose="02020603050405020304" pitchFamily="18" charset="0"/>
              </a:rPr>
              <a:t>4</a:t>
            </a:r>
            <a:r>
              <a:rPr lang="zh-CN" altLang="zh-CN" sz="1800" dirty="0">
                <a:effectLst/>
                <a:ea typeface="等线" panose="02010600030101010101" pitchFamily="2" charset="-122"/>
                <a:cs typeface="Times New Roman" panose="02020603050405020304" pitchFamily="18" charset="0"/>
              </a:rPr>
              <a:t>个碳原子都具有手性的特性，因此单糖具有</a:t>
            </a:r>
            <a:r>
              <a:rPr lang="en-US" altLang="zh-CN" sz="1800" dirty="0">
                <a:effectLst/>
                <a:ea typeface="等线" panose="02010600030101010101" pitchFamily="2" charset="-122"/>
                <a:cs typeface="Times New Roman" panose="02020603050405020304" pitchFamily="18" charset="0"/>
              </a:rPr>
              <a:t>2222=16</a:t>
            </a:r>
            <a:r>
              <a:rPr lang="zh-CN" altLang="zh-CN" sz="1800" dirty="0">
                <a:effectLst/>
                <a:ea typeface="等线" panose="02010600030101010101" pitchFamily="2" charset="-122"/>
                <a:cs typeface="Times New Roman" panose="02020603050405020304" pitchFamily="18" charset="0"/>
              </a:rPr>
              <a:t>种空间立体构象</a:t>
            </a:r>
            <a:r>
              <a:rPr lang="zh-CN" altLang="en-US" sz="1800" dirty="0">
                <a:effectLst/>
                <a:ea typeface="等线" panose="02010600030101010101" pitchFamily="2" charset="-122"/>
                <a:cs typeface="Times New Roman" panose="02020603050405020304" pitchFamily="18" charset="0"/>
              </a:rPr>
              <a:t>，并且糖和糖之间通常由四种糖苷键相连</a:t>
            </a:r>
            <a:r>
              <a:rPr lang="zh-CN" altLang="zh-CN" sz="1800" dirty="0">
                <a:effectLst/>
                <a:ea typeface="等线" panose="02010600030101010101" pitchFamily="2" charset="-122"/>
                <a:cs typeface="Times New Roman" panose="02020603050405020304" pitchFamily="18" charset="0"/>
              </a:rPr>
              <a:t>。</a:t>
            </a:r>
            <a:r>
              <a:rPr lang="zh-CN" altLang="en-US" sz="1800" dirty="0">
                <a:effectLst/>
                <a:ea typeface="等线" panose="02010600030101010101" pitchFamily="2" charset="-122"/>
                <a:cs typeface="Times New Roman" panose="02020603050405020304" pitchFamily="18" charset="0"/>
              </a:rPr>
              <a:t>因此，一个二糖会有</a:t>
            </a:r>
            <a:r>
              <a:rPr lang="en-US" altLang="zh-CN" sz="1800" dirty="0">
                <a:effectLst/>
                <a:ea typeface="等线" panose="02010600030101010101" pitchFamily="2" charset="-122"/>
                <a:cs typeface="Times New Roman" panose="02020603050405020304" pitchFamily="18" charset="0"/>
              </a:rPr>
              <a:t>1024</a:t>
            </a:r>
            <a:r>
              <a:rPr lang="zh-CN" altLang="zh-CN" sz="1800" dirty="0">
                <a:effectLst/>
                <a:ea typeface="等线" panose="02010600030101010101" pitchFamily="2" charset="-122"/>
                <a:cs typeface="Times New Roman" panose="02020603050405020304" pitchFamily="18" charset="0"/>
              </a:rPr>
              <a:t>种</a:t>
            </a:r>
            <a:r>
              <a:rPr lang="zh-CN" altLang="en-US" sz="1800" dirty="0">
                <a:effectLst/>
                <a:ea typeface="等线" panose="02010600030101010101" pitchFamily="2" charset="-122"/>
                <a:cs typeface="Times New Roman" panose="02020603050405020304" pitchFamily="18" charset="0"/>
              </a:rPr>
              <a:t>可能的结构</a:t>
            </a:r>
            <a:r>
              <a:rPr lang="zh-CN" altLang="zh-CN" sz="1800" dirty="0">
                <a:effectLst/>
                <a:ea typeface="等线" panose="02010600030101010101" pitchFamily="2" charset="-122"/>
                <a:cs typeface="Times New Roman" panose="02020603050405020304" pitchFamily="18" charset="0"/>
              </a:rPr>
              <a:t>。以上结论还是在没有考虑复杂的多糖支链和修饰物的基础上得出的。 由此可见，研究糖在生物体中作用方式会比研究蛋白质的作用途径要困难得多，研究两者的相互作用更加困难，很难从湿实验的角度研究两者相互作用，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570EE7-2ED4-48DC-956B-CD5D5847742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目前，最常用的湿实验方法是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Glycan Array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，它是一种利用微阵列技术来检测蛋白质和多糖之间的结合强度的方法。</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Glycan Array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实验过程大致分为以下五个步骤：</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Step1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：聚糖固定。这个步骤是将不同类型和结构的多糖分子固定在一个微阵列芯片上，形成一个多糖库。</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Step2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：目标相互作用。这个步骤是将待测的蛋白质溶液滴加到芯片上，使其与多糖发生相互作用。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Step3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：结合测定。这个步骤是将带有荧光标记的抗体或其他探针加入到芯片上，与蛋白质结合，从而可以检测出蛋白质是否与多糖结合。</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Step4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：检测。这个步骤是利用荧光扫描仪扫描芯片，获取每个多糖点上的荧光信号强度。</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Step5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：数据分析。这个步骤是对荧光信号强度进行处理和归一化，得到蛋白质和多糖之间的结合强度。</a:t>
            </a: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570EE7-2ED4-48DC-956B-CD5D5847742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在我们的项目中，我们基于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Glycan Array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的实验数据根据已有研究标准化方法进行了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Z-score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标准化</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570EE7-2ED4-48DC-956B-CD5D5847742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618417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并且进行了数据探索，发现只有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7.1%&gt;0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，也就是只有极少部分的蛋白质和糖有结合。 如果要扩大更大规模的实验，将会面临很大挑战。</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因此我们在思考能否只通过序列，进行结合预测，这将为实验提供指导意义，对分子机制有更深入的理解。</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570EE7-2ED4-48DC-956B-CD5D5847742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828033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因此，我们构建</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GlycoproteinProphet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模型，从蛋白质和多糖序列中提取特征，然后构建神经网络，预测蛋白多糖的结合。</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570EE7-2ED4-48DC-956B-CD5D5847742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我们模型重要部分之一，就是构建序列的描述符，其中关于糖序列的描述符是我们关注的重点，我们开发出了</a:t>
            </a:r>
            <a:r>
              <a:rPr lang="en-US" altLang="zh-CN" sz="1800" dirty="0" err="1">
                <a:effectLst/>
                <a:ea typeface="等线" panose="02010600030101010101" pitchFamily="2" charset="-122"/>
                <a:cs typeface="Times New Roman" panose="02020603050405020304" pitchFamily="18" charset="0"/>
              </a:rPr>
              <a:t>GlycanBag</a:t>
            </a:r>
            <a:r>
              <a:rPr lang="zh-CN" altLang="zh-CN" sz="1800" dirty="0">
                <a:effectLst/>
                <a:ea typeface="等线" panose="02010600030101010101" pitchFamily="2" charset="-122"/>
                <a:cs typeface="Times New Roman" panose="02020603050405020304" pitchFamily="18" charset="0"/>
              </a:rPr>
              <a:t>对糖进行可读的向量化表示， 具体来说，与有模板、直链的蛋白相比，对于多糖来说，由于没有合成的模板，并且存在大量的分支结构，所以想要直接对其序列信息进行编码变得十分困难。 因此，我们合理地考虑多糖的分支结构，将其视作为一个树状结构，每一个节点就是单糖，而每一个节点之间的连接就是糖苷键。 那么如何从树状结构中获取多糖的特征呢？我们联想到了在自然语言处理领域的词袋法。通过统计一个多糖中不同的子结构，就可以获得该多糖的特征了，这就是我们提出的</a:t>
            </a:r>
            <a:r>
              <a:rPr lang="en-US" altLang="zh-CN" sz="1800" dirty="0" err="1">
                <a:effectLst/>
                <a:ea typeface="等线" panose="02010600030101010101" pitchFamily="2" charset="-122"/>
                <a:cs typeface="Times New Roman" panose="02020603050405020304" pitchFamily="18" charset="0"/>
              </a:rPr>
              <a:t>GlycanBag</a:t>
            </a:r>
            <a:r>
              <a:rPr lang="zh-CN" altLang="zh-CN" sz="1800" dirty="0">
                <a:effectLst/>
                <a:ea typeface="等线" panose="02010600030101010101" pitchFamily="2" charset="-122"/>
                <a:cs typeface="Times New Roman" panose="02020603050405020304" pitchFamily="18" charset="0"/>
              </a:rPr>
              <a:t>方法。 </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570EE7-2ED4-48DC-956B-CD5D5847742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下面我将通过一个例子讲解</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GlycanBag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以图中这个多糖为例，我们分为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个步骤进行：</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1</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首先，找出并且找出所有的单糖的个数，比如</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Gal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其次，根据两个单糖之间的连接，找出所有的二糖结构，如橙色圆圈圈出所示；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然后，由于分支结构的存在，我们可以进一步找出三糖的结构，如蓝色圆圈所示；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最后，我们将单糖、二糖、三糖的统计信息整合到一个单行矩阵中，此时这个矩阵就作为了该多糖的描述符。</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570EE7-2ED4-48DC-956B-CD5D5847742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644643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16.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3.png"/><Relationship Id="rId5" Type="http://schemas.openxmlformats.org/officeDocument/2006/relationships/tags" Target="../tags/tag13.xml"/><Relationship Id="rId10" Type="http://schemas.openxmlformats.org/officeDocument/2006/relationships/slideMaster" Target="../slideMasters/slideMaster1.xml"/><Relationship Id="rId4" Type="http://schemas.openxmlformats.org/officeDocument/2006/relationships/tags" Target="../tags/tag12.xml"/><Relationship Id="rId9" Type="http://schemas.openxmlformats.org/officeDocument/2006/relationships/tags" Target="../tags/tag17.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5B835F0-90EF-416B-BBF3-54ECD80F1E6B}" type="datetime1">
              <a:rPr lang="zh-CN" altLang="en-US" smtClean="0"/>
              <a:t>2023/9/27</a:t>
            </a:fld>
            <a:endParaRPr lang="zh-CN" altLang="en-US"/>
          </a:p>
        </p:txBody>
      </p:sp>
      <p:sp>
        <p:nvSpPr>
          <p:cNvPr id="5" name="页脚占位符 2"/>
          <p:cNvSpPr txBox="1"/>
          <p:nvPr userDrawn="1"/>
        </p:nvSpPr>
        <p:spPr>
          <a:xfrm>
            <a:off x="4038600" y="6572908"/>
            <a:ext cx="4114800" cy="234498"/>
          </a:xfrm>
          <a:prstGeom prst="rect">
            <a:avLst/>
          </a:prstGeom>
        </p:spPr>
        <p:txBody>
          <a:bodyPr/>
          <a:lstStyle>
            <a:defPPr>
              <a:defRPr lang="zh-CN"/>
            </a:defPPr>
            <a:lvl1pPr marL="0" algn="l" defTabSz="914400" rtl="0" eaLnBrk="1" latinLnBrk="0" hangingPunct="1">
              <a:defRPr sz="1200" kern="1200">
                <a:solidFill>
                  <a:schemeClr val="bg2">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t>中山大学 环境科学系 待霄草</a:t>
            </a:r>
          </a:p>
        </p:txBody>
      </p:sp>
    </p:spTree>
    <p:extLst>
      <p:ext uri="{BB962C8B-B14F-4D97-AF65-F5344CB8AC3E}">
        <p14:creationId xmlns:p14="http://schemas.microsoft.com/office/powerpoint/2010/main" val="3872753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01893EC-4A51-4A66-A41D-93D2FD008B19}" type="datetime1">
              <a:rPr lang="zh-CN" altLang="en-US" smtClean="0"/>
              <a:t>2023/9/27</a:t>
            </a:fld>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solidFill>
                  <a:schemeClr val="bg2">
                    <a:lumMod val="50000"/>
                  </a:schemeClr>
                </a:solidFill>
              </a:defRPr>
            </a:lvl1pPr>
          </a:lstStyle>
          <a:p>
            <a:fld id="{6EBB307F-9B35-4682-BDAD-5A15872FBB74}" type="slidenum">
              <a:rPr lang="zh-CN" altLang="en-US" smtClean="0"/>
              <a:t>‹#›</a:t>
            </a:fld>
            <a:endParaRPr lang="zh-CN" altLang="en-US"/>
          </a:p>
        </p:txBody>
      </p:sp>
      <p:sp>
        <p:nvSpPr>
          <p:cNvPr id="7" name="页脚占位符 2"/>
          <p:cNvSpPr>
            <a:spLocks noGrp="1"/>
          </p:cNvSpPr>
          <p:nvPr>
            <p:ph type="ftr" sz="quarter" idx="11"/>
          </p:nvPr>
        </p:nvSpPr>
        <p:spPr>
          <a:xfrm>
            <a:off x="4038600" y="6572908"/>
            <a:ext cx="4114800" cy="234498"/>
          </a:xfrm>
          <a:prstGeom prst="rect">
            <a:avLst/>
          </a:prstGeom>
        </p:spPr>
        <p:txBody>
          <a:bodyPr/>
          <a:lstStyle>
            <a:lvl1pPr>
              <a:defRPr sz="1200">
                <a:solidFill>
                  <a:schemeClr val="bg2">
                    <a:lumMod val="50000"/>
                  </a:schemeClr>
                </a:solidFill>
              </a:defRPr>
            </a:lvl1pPr>
          </a:lstStyle>
          <a:p>
            <a:pPr algn="ctr"/>
            <a:endParaRPr lang="zh-CN" altLang="en-US" dirty="0"/>
          </a:p>
        </p:txBody>
      </p:sp>
    </p:spTree>
    <p:extLst>
      <p:ext uri="{BB962C8B-B14F-4D97-AF65-F5344CB8AC3E}">
        <p14:creationId xmlns:p14="http://schemas.microsoft.com/office/powerpoint/2010/main" val="6054282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6" name="组合 5"/>
          <p:cNvGrpSpPr/>
          <p:nvPr userDrawn="1"/>
        </p:nvGrpSpPr>
        <p:grpSpPr>
          <a:xfrm>
            <a:off x="0" y="6230319"/>
            <a:ext cx="12192000" cy="627681"/>
            <a:chOff x="0" y="5888735"/>
            <a:chExt cx="12192000" cy="969265"/>
          </a:xfrm>
        </p:grpSpPr>
        <p:sp>
          <p:nvSpPr>
            <p:cNvPr id="7" name="任意多边形: 形状 6"/>
            <p:cNvSpPr/>
            <p:nvPr/>
          </p:nvSpPr>
          <p:spPr>
            <a:xfrm>
              <a:off x="0" y="5888736"/>
              <a:ext cx="12192000" cy="969264"/>
            </a:xfrm>
            <a:custGeom>
              <a:avLst/>
              <a:gdLst>
                <a:gd name="connsiteX0" fmla="*/ 12192000 w 12192000"/>
                <a:gd name="connsiteY0" fmla="*/ 0 h 834158"/>
                <a:gd name="connsiteX1" fmla="*/ 12192000 w 12192000"/>
                <a:gd name="connsiteY1" fmla="*/ 834158 h 834158"/>
                <a:gd name="connsiteX2" fmla="*/ 0 w 12192000"/>
                <a:gd name="connsiteY2" fmla="*/ 834158 h 834158"/>
                <a:gd name="connsiteX3" fmla="*/ 0 w 12192000"/>
                <a:gd name="connsiteY3" fmla="*/ 421770 h 834158"/>
                <a:gd name="connsiteX4" fmla="*/ 703930 w 12192000"/>
                <a:gd name="connsiteY4" fmla="*/ 493800 h 834158"/>
                <a:gd name="connsiteX5" fmla="*/ 4867275 w 12192000"/>
                <a:gd name="connsiteY5" fmla="*/ 671363 h 834158"/>
                <a:gd name="connsiteX6" fmla="*/ 12109997 w 12192000"/>
                <a:gd name="connsiteY6" fmla="*/ 22736 h 83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34158">
                  <a:moveTo>
                    <a:pt x="12192000" y="0"/>
                  </a:moveTo>
                  <a:lnTo>
                    <a:pt x="12192000" y="834158"/>
                  </a:lnTo>
                  <a:lnTo>
                    <a:pt x="0" y="834158"/>
                  </a:lnTo>
                  <a:lnTo>
                    <a:pt x="0" y="421770"/>
                  </a:lnTo>
                  <a:lnTo>
                    <a:pt x="703930" y="493800"/>
                  </a:lnTo>
                  <a:cubicBezTo>
                    <a:pt x="1941539" y="607040"/>
                    <a:pt x="3359810" y="671363"/>
                    <a:pt x="4867275" y="671363"/>
                  </a:cubicBezTo>
                  <a:cubicBezTo>
                    <a:pt x="7882206" y="671363"/>
                    <a:pt x="10540358" y="414071"/>
                    <a:pt x="12109997" y="227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7"/>
            <p:cNvSpPr/>
            <p:nvPr/>
          </p:nvSpPr>
          <p:spPr>
            <a:xfrm>
              <a:off x="1" y="5888735"/>
              <a:ext cx="6540284" cy="693261"/>
            </a:xfrm>
            <a:custGeom>
              <a:avLst/>
              <a:gdLst>
                <a:gd name="connsiteX0" fmla="*/ 0 w 5170531"/>
                <a:gd name="connsiteY0" fmla="*/ 0 h 794504"/>
                <a:gd name="connsiteX1" fmla="*/ 509126 w 5170531"/>
                <a:gd name="connsiteY1" fmla="*/ 127114 h 794504"/>
                <a:gd name="connsiteX2" fmla="*/ 4499910 w 5170531"/>
                <a:gd name="connsiteY2" fmla="*/ 720789 h 794504"/>
                <a:gd name="connsiteX3" fmla="*/ 5170531 w 5170531"/>
                <a:gd name="connsiteY3" fmla="*/ 768690 h 794504"/>
                <a:gd name="connsiteX4" fmla="*/ 4943847 w 5170531"/>
                <a:gd name="connsiteY4" fmla="*/ 779391 h 794504"/>
                <a:gd name="connsiteX5" fmla="*/ 3958041 w 5170531"/>
                <a:gd name="connsiteY5" fmla="*/ 794504 h 794504"/>
                <a:gd name="connsiteX6" fmla="*/ 499235 w 5170531"/>
                <a:gd name="connsiteY6" fmla="*/ 576626 h 794504"/>
                <a:gd name="connsiteX7" fmla="*/ 0 w 5170531"/>
                <a:gd name="connsiteY7" fmla="*/ 484608 h 79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0531" h="794504">
                  <a:moveTo>
                    <a:pt x="0" y="0"/>
                  </a:moveTo>
                  <a:lnTo>
                    <a:pt x="509126" y="127114"/>
                  </a:lnTo>
                  <a:cubicBezTo>
                    <a:pt x="1656276" y="394427"/>
                    <a:pt x="3011164" y="598944"/>
                    <a:pt x="4499910" y="720789"/>
                  </a:cubicBezTo>
                  <a:lnTo>
                    <a:pt x="5170531" y="768690"/>
                  </a:lnTo>
                  <a:lnTo>
                    <a:pt x="4943847" y="779391"/>
                  </a:lnTo>
                  <a:cubicBezTo>
                    <a:pt x="4625423" y="789300"/>
                    <a:pt x="4295728" y="794504"/>
                    <a:pt x="3958041" y="794504"/>
                  </a:cubicBezTo>
                  <a:cubicBezTo>
                    <a:pt x="2607293" y="794504"/>
                    <a:pt x="1384420" y="711242"/>
                    <a:pt x="499235" y="576626"/>
                  </a:cubicBezTo>
                  <a:lnTo>
                    <a:pt x="0" y="484608"/>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梯形 9"/>
          <p:cNvSpPr/>
          <p:nvPr/>
        </p:nvSpPr>
        <p:spPr>
          <a:xfrm rot="16200000">
            <a:off x="72797" y="79396"/>
            <a:ext cx="375889" cy="808817"/>
          </a:xfrm>
          <a:prstGeom prst="trapezoid">
            <a:avLst>
              <a:gd name="adj" fmla="val 7230"/>
            </a:avLst>
          </a:prstGeom>
          <a:gradFill flip="none" rotWithShape="0">
            <a:gsLst>
              <a:gs pos="100000">
                <a:schemeClr val="accent1"/>
              </a:gs>
              <a:gs pos="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DIN Light"/>
              <a:ea typeface="微软雅黑 Light" panose="020B0502040204020203" charset="-122"/>
            </a:endParaRPr>
          </a:p>
        </p:txBody>
      </p:sp>
      <p:sp>
        <p:nvSpPr>
          <p:cNvPr id="11" name="梯形 10"/>
          <p:cNvSpPr/>
          <p:nvPr/>
        </p:nvSpPr>
        <p:spPr>
          <a:xfrm rot="16200000">
            <a:off x="57549" y="238020"/>
            <a:ext cx="267255" cy="669682"/>
          </a:xfrm>
          <a:prstGeom prst="trapezoid">
            <a:avLst>
              <a:gd name="adj" fmla="val 7230"/>
            </a:avLst>
          </a:prstGeom>
          <a:gradFill flip="none" rotWithShape="0">
            <a:gsLst>
              <a:gs pos="100000">
                <a:schemeClr val="accent1"/>
              </a:gs>
              <a:gs pos="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IN Light"/>
              <a:ea typeface="微软雅黑 Light" panose="020B0502040204020203" charset="-122"/>
              <a:cs typeface="+mn-cs"/>
            </a:endParaRPr>
          </a:p>
        </p:txBody>
      </p:sp>
      <p:pic>
        <p:nvPicPr>
          <p:cNvPr id="12" name="Picture 2" descr="https://timgsa.baidu.com/timg?image&amp;quality=80&amp;size=b9999_10000&amp;sec=1543772355175&amp;di=c79abbaff2a9fe46052298e3846c46fe&amp;imgtype=0&amp;src=http%3A%2F%2Fpic44.photophoto.cn%2F20170707%2F0007019917203103_b.jpg"/>
          <p:cNvPicPr>
            <a:picLocks noChangeAspect="1" noChangeArrowheads="1"/>
          </p:cNvPicPr>
          <p:nvPr userDrawn="1"/>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b="1264"/>
          <a:stretch>
            <a:fillRect/>
          </a:stretch>
        </p:blipFill>
        <p:spPr bwMode="auto">
          <a:xfrm>
            <a:off x="11263773" y="205156"/>
            <a:ext cx="635716" cy="627680"/>
          </a:xfrm>
          <a:prstGeom prst="rect">
            <a:avLst/>
          </a:prstGeom>
          <a:noFill/>
          <a:extLst>
            <a:ext uri="{909E8E84-426E-40DD-AFC4-6F175D3DCCD1}">
              <a14:hiddenFill xmlns:a14="http://schemas.microsoft.com/office/drawing/2010/main">
                <a:solidFill>
                  <a:srgbClr val="FFFFFF"/>
                </a:solidFill>
              </a14:hiddenFill>
            </a:ext>
          </a:extLst>
        </p:spPr>
      </p:pic>
      <p:sp>
        <p:nvSpPr>
          <p:cNvPr id="13" name="灯片编号占位符 5"/>
          <p:cNvSpPr>
            <a:spLocks noGrp="1"/>
          </p:cNvSpPr>
          <p:nvPr userDrawn="1">
            <p:ph type="sldNum" sz="quarter" idx="4"/>
          </p:nvPr>
        </p:nvSpPr>
        <p:spPr>
          <a:xfrm>
            <a:off x="9332976" y="6474587"/>
            <a:ext cx="2743200" cy="365125"/>
          </a:xfrm>
          <a:prstGeom prst="rect">
            <a:avLst/>
          </a:prstGeom>
        </p:spPr>
        <p:txBody>
          <a:bodyPr vert="horz" lIns="91440" tIns="45720" rIns="91440" bIns="45720" rtlCol="0" anchor="ctr"/>
          <a:lstStyle>
            <a:lvl1pPr algn="r">
              <a:defRPr sz="1100">
                <a:solidFill>
                  <a:schemeClr val="bg1"/>
                </a:solidFill>
                <a:latin typeface="微软雅黑" panose="020B0503020204020204" pitchFamily="34" charset="-122"/>
                <a:ea typeface="微软雅黑" panose="020B0503020204020204" pitchFamily="34" charset="-122"/>
              </a:defRPr>
            </a:lvl1pPr>
          </a:lstStyle>
          <a:p>
            <a:fld id="{48F10FC4-DD5C-4C24-B849-D8A0B2DC9874}" type="slidenum">
              <a:rPr lang="zh-CN" altLang="en-US" smtClean="0"/>
              <a:t>‹#›</a:t>
            </a:fld>
            <a:endParaRPr lang="zh-CN" altLang="en-US"/>
          </a:p>
        </p:txBody>
      </p:sp>
    </p:spTree>
    <p:extLst>
      <p:ext uri="{BB962C8B-B14F-4D97-AF65-F5344CB8AC3E}">
        <p14:creationId xmlns:p14="http://schemas.microsoft.com/office/powerpoint/2010/main" val="456134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11824" y="332656"/>
            <a:ext cx="5904656" cy="504056"/>
          </a:xfrm>
          <a:prstGeom prst="rect">
            <a:avLst/>
          </a:prstGeom>
        </p:spPr>
        <p:txBody>
          <a:bodyPr/>
          <a:lstStyle>
            <a:lvl1pPr>
              <a:defRPr sz="2600">
                <a:solidFill>
                  <a:srgbClr val="C00000"/>
                </a:solidFill>
                <a:latin typeface="黑体" panose="02010609060101010101" pitchFamily="49" charset="-122"/>
                <a:ea typeface="黑体" panose="02010609060101010101" pitchFamily="49" charset="-122"/>
              </a:defRPr>
            </a:lvl1pPr>
          </a:lstStyle>
          <a:p>
            <a:pPr fontAlgn="base"/>
            <a:r>
              <a:rPr lang="zh-CN" altLang="en-US" strike="noStrike" noProof="1"/>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a:xfrm>
            <a:off x="609600" y="6356350"/>
            <a:ext cx="2844800" cy="365125"/>
          </a:xfrm>
          <a:prstGeom prst="rect">
            <a:avLst/>
          </a:prstGeom>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B81701DE-8222-4BEC-938F-38362F92209F}"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t>2023/9/27</a:t>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a:xfrm>
            <a:off x="4165600" y="6356350"/>
            <a:ext cx="3860800" cy="365125"/>
          </a:xfrm>
          <a:prstGeom prst="rect">
            <a:avLst/>
          </a:prstGeom>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a:xfrm>
            <a:off x="8737600" y="6356350"/>
            <a:ext cx="2844800" cy="365125"/>
          </a:xfrm>
          <a:prstGeom prst="rect">
            <a:avLst/>
          </a:prstGeom>
        </p:spPr>
        <p:txBody>
          <a:bodyPr/>
          <a:lstStyle/>
          <a:p>
            <a:pPr lvl="0" eaLnBrk="1" fontAlgn="base" hangingPunct="1">
              <a:buNone/>
            </a:pPr>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2176188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5_空白">
    <p:spTree>
      <p:nvGrpSpPr>
        <p:cNvPr id="1" name=""/>
        <p:cNvGrpSpPr/>
        <p:nvPr/>
      </p:nvGrpSpPr>
      <p:grpSpPr>
        <a:xfrm>
          <a:off x="0" y="0"/>
          <a:ext cx="0" cy="0"/>
          <a:chOff x="0" y="0"/>
          <a:chExt cx="0" cy="0"/>
        </a:xfrm>
      </p:grpSpPr>
      <p:sp>
        <p:nvSpPr>
          <p:cNvPr id="16" name="矩形 4"/>
          <p:cNvSpPr/>
          <p:nvPr userDrawn="1"/>
        </p:nvSpPr>
        <p:spPr>
          <a:xfrm>
            <a:off x="0" y="0"/>
            <a:ext cx="12192000" cy="792000"/>
          </a:xfrm>
          <a:prstGeom prst="rect">
            <a:avLst/>
          </a:prstGeom>
          <a:solidFill>
            <a:sysClr val="window" lastClr="FFFFFF">
              <a:lumMod val="95000"/>
            </a:sysClr>
          </a:solidFill>
          <a:ln w="12700" cap="flat" cmpd="sng" algn="ctr">
            <a:noFill/>
            <a:prstDash val="solid"/>
            <a:miter lim="800000"/>
          </a:ln>
          <a:effectLst>
            <a:outerShdw blurRad="228600" dist="50800" dir="5400000" algn="t" rotWithShape="0">
              <a:prstClr val="black">
                <a:alpha val="2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8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6" name="组合 25">
            <a:extLst>
              <a:ext uri="{FF2B5EF4-FFF2-40B4-BE49-F238E27FC236}">
                <a16:creationId xmlns:a16="http://schemas.microsoft.com/office/drawing/2014/main" id="{21B05D37-5771-FD13-6C17-27F0409CE536}"/>
              </a:ext>
            </a:extLst>
          </p:cNvPr>
          <p:cNvGrpSpPr/>
          <p:nvPr userDrawn="1"/>
        </p:nvGrpSpPr>
        <p:grpSpPr>
          <a:xfrm>
            <a:off x="4286902" y="0"/>
            <a:ext cx="1665995" cy="792000"/>
            <a:chOff x="9661476" y="1271908"/>
            <a:chExt cx="961390" cy="791845"/>
          </a:xfrm>
        </p:grpSpPr>
        <p:sp>
          <p:nvSpPr>
            <p:cNvPr id="30" name="矩形 29">
              <a:extLst>
                <a:ext uri="{FF2B5EF4-FFF2-40B4-BE49-F238E27FC236}">
                  <a16:creationId xmlns:a16="http://schemas.microsoft.com/office/drawing/2014/main" id="{99DA63F7-E05A-907D-A7A1-B454B8480443}"/>
                </a:ext>
              </a:extLst>
            </p:cNvPr>
            <p:cNvSpPr/>
            <p:nvPr userDrawn="1">
              <p:custDataLst>
                <p:tags r:id="rId3"/>
              </p:custDataLst>
            </p:nvPr>
          </p:nvSpPr>
          <p:spPr>
            <a:xfrm>
              <a:off x="9661476" y="1271908"/>
              <a:ext cx="961390" cy="791845"/>
            </a:xfrm>
            <a:prstGeom prst="rect">
              <a:avLst/>
            </a:prstGeom>
            <a:solidFill>
              <a:srgbClr val="0058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2" name="等腰三角形 31">
              <a:extLst>
                <a:ext uri="{FF2B5EF4-FFF2-40B4-BE49-F238E27FC236}">
                  <a16:creationId xmlns:a16="http://schemas.microsoft.com/office/drawing/2014/main" id="{97492326-96FF-43C6-3F43-4D73B4220117}"/>
                </a:ext>
              </a:extLst>
            </p:cNvPr>
            <p:cNvSpPr/>
            <p:nvPr userDrawn="1">
              <p:custDataLst>
                <p:tags r:id="rId4"/>
              </p:custDataLst>
            </p:nvPr>
          </p:nvSpPr>
          <p:spPr>
            <a:xfrm>
              <a:off x="10048887" y="1830861"/>
              <a:ext cx="201687" cy="173235"/>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grpSp>
      <p:sp>
        <p:nvSpPr>
          <p:cNvPr id="2" name="日期占位符 1"/>
          <p:cNvSpPr>
            <a:spLocks noGrp="1"/>
          </p:cNvSpPr>
          <p:nvPr>
            <p:ph type="dt" sz="half" idx="10"/>
          </p:nvPr>
        </p:nvSpPr>
        <p:spPr/>
        <p:txBody>
          <a:bodyPr/>
          <a:lstStyle/>
          <a:p>
            <a:fld id="{9D9C6E2F-C166-4B07-88BE-4130CF44AD46}" type="datetime1">
              <a:rPr lang="zh-CN" altLang="en-US" smtClean="0"/>
              <a:t>2023/9/27</a:t>
            </a:fld>
            <a:endParaRPr lang="zh-CN" altLang="en-US"/>
          </a:p>
        </p:txBody>
      </p:sp>
      <p:sp>
        <p:nvSpPr>
          <p:cNvPr id="18" name="页脚占位符 2"/>
          <p:cNvSpPr>
            <a:spLocks noGrp="1"/>
          </p:cNvSpPr>
          <p:nvPr>
            <p:ph type="ftr" sz="quarter" idx="11"/>
          </p:nvPr>
        </p:nvSpPr>
        <p:spPr>
          <a:xfrm>
            <a:off x="4038600" y="6572908"/>
            <a:ext cx="4114800" cy="234498"/>
          </a:xfrm>
          <a:prstGeom prst="rect">
            <a:avLst/>
          </a:prstGeom>
        </p:spPr>
        <p:txBody>
          <a:bodyPr/>
          <a:lstStyle>
            <a:lvl1pPr>
              <a:defRPr sz="1200">
                <a:solidFill>
                  <a:schemeClr val="bg2">
                    <a:lumMod val="50000"/>
                  </a:schemeClr>
                </a:solidFill>
              </a:defRPr>
            </a:lvl1pPr>
          </a:lstStyle>
          <a:p>
            <a:pPr algn="ctr"/>
            <a:endParaRPr lang="zh-CN" altLang="en-US" dirty="0"/>
          </a:p>
        </p:txBody>
      </p:sp>
      <p:sp>
        <p:nvSpPr>
          <p:cNvPr id="12" name="TextBox 6">
            <a:extLst>
              <a:ext uri="{FF2B5EF4-FFF2-40B4-BE49-F238E27FC236}">
                <a16:creationId xmlns:a16="http://schemas.microsoft.com/office/drawing/2014/main" id="{A9FFDC81-CD74-D5D4-8AC1-5F35DAA46F05}"/>
              </a:ext>
            </a:extLst>
          </p:cNvPr>
          <p:cNvSpPr txBox="1"/>
          <p:nvPr userDrawn="1"/>
        </p:nvSpPr>
        <p:spPr>
          <a:xfrm>
            <a:off x="6096000" y="215903"/>
            <a:ext cx="1344000" cy="404714"/>
          </a:xfrm>
          <a:prstGeom prst="rect">
            <a:avLst/>
          </a:prstGeom>
          <a:noFill/>
        </p:spPr>
        <p:txBody>
          <a:bodyPr wrap="square" lIns="0" tIns="48000" rIns="0" bIns="48000" rtlCol="0">
            <a:spAutoFit/>
          </a:bodyPr>
          <a:lstStyle/>
          <a:p>
            <a:pPr algn="ctr"/>
            <a:r>
              <a:rPr lang="zh-CN" altLang="en-US" sz="2000" b="1" dirty="0">
                <a:solidFill>
                  <a:schemeClr val="tx1"/>
                </a:solidFill>
                <a:latin typeface="微软雅黑" panose="020B0503020204020204" pitchFamily="34" charset="-122"/>
                <a:ea typeface="微软雅黑" panose="020B0503020204020204" pitchFamily="34" charset="-122"/>
              </a:rPr>
              <a:t>材料与方法</a:t>
            </a:r>
          </a:p>
        </p:txBody>
      </p:sp>
      <p:sp>
        <p:nvSpPr>
          <p:cNvPr id="13" name="TextBox 7">
            <a:extLst>
              <a:ext uri="{FF2B5EF4-FFF2-40B4-BE49-F238E27FC236}">
                <a16:creationId xmlns:a16="http://schemas.microsoft.com/office/drawing/2014/main" id="{F675E3B0-3209-90AE-4B94-F655C4DBB34D}"/>
              </a:ext>
            </a:extLst>
          </p:cNvPr>
          <p:cNvSpPr txBox="1"/>
          <p:nvPr userDrawn="1"/>
        </p:nvSpPr>
        <p:spPr>
          <a:xfrm>
            <a:off x="7797800" y="215904"/>
            <a:ext cx="1344000" cy="404714"/>
          </a:xfrm>
          <a:prstGeom prst="rect">
            <a:avLst/>
          </a:prstGeom>
          <a:noFill/>
        </p:spPr>
        <p:txBody>
          <a:bodyPr wrap="square" lIns="0" tIns="48000" rIns="0" bIns="48000" rtlCol="0">
            <a:spAutoFit/>
          </a:bodyPr>
          <a:lstStyle/>
          <a:p>
            <a:pPr algn="ctr"/>
            <a:r>
              <a:rPr lang="zh-CN" altLang="en-US" sz="2000" b="1" dirty="0">
                <a:solidFill>
                  <a:schemeClr val="tx1"/>
                </a:solidFill>
                <a:latin typeface="微软雅黑" panose="020B0503020204020204" pitchFamily="34" charset="-122"/>
                <a:ea typeface="微软雅黑" panose="020B0503020204020204" pitchFamily="34" charset="-122"/>
              </a:rPr>
              <a:t>结果</a:t>
            </a:r>
          </a:p>
        </p:txBody>
      </p:sp>
      <p:cxnSp>
        <p:nvCxnSpPr>
          <p:cNvPr id="14" name="直接连接符 13">
            <a:extLst>
              <a:ext uri="{FF2B5EF4-FFF2-40B4-BE49-F238E27FC236}">
                <a16:creationId xmlns:a16="http://schemas.microsoft.com/office/drawing/2014/main" id="{5B28FC06-4B43-3657-0EF3-10420FC38B43}"/>
              </a:ext>
            </a:extLst>
          </p:cNvPr>
          <p:cNvCxnSpPr/>
          <p:nvPr userDrawn="1"/>
        </p:nvCxnSpPr>
        <p:spPr>
          <a:xfrm>
            <a:off x="5952901" y="285092"/>
            <a:ext cx="0" cy="245816"/>
          </a:xfrm>
          <a:prstGeom prst="line">
            <a:avLst/>
          </a:prstGeom>
          <a:noFill/>
          <a:ln w="6350" cap="flat" cmpd="sng" algn="ctr">
            <a:solidFill>
              <a:sysClr val="window" lastClr="FFFFFF">
                <a:lumMod val="75000"/>
              </a:sysClr>
            </a:solidFill>
            <a:prstDash val="solid"/>
            <a:miter lim="800000"/>
          </a:ln>
          <a:effectLst/>
        </p:spPr>
      </p:cxnSp>
      <p:cxnSp>
        <p:nvCxnSpPr>
          <p:cNvPr id="15" name="直接连接符 14">
            <a:extLst>
              <a:ext uri="{FF2B5EF4-FFF2-40B4-BE49-F238E27FC236}">
                <a16:creationId xmlns:a16="http://schemas.microsoft.com/office/drawing/2014/main" id="{9DFB1678-3143-17C4-3F6C-16DAC15EA703}"/>
              </a:ext>
            </a:extLst>
          </p:cNvPr>
          <p:cNvCxnSpPr/>
          <p:nvPr userDrawn="1"/>
        </p:nvCxnSpPr>
        <p:spPr>
          <a:xfrm>
            <a:off x="7654699" y="285092"/>
            <a:ext cx="0" cy="273970"/>
          </a:xfrm>
          <a:prstGeom prst="line">
            <a:avLst/>
          </a:prstGeom>
          <a:noFill/>
          <a:ln w="6350" cap="flat" cmpd="sng" algn="ctr">
            <a:solidFill>
              <a:sysClr val="window" lastClr="FFFFFF">
                <a:lumMod val="75000"/>
              </a:sysClr>
            </a:solidFill>
            <a:prstDash val="solid"/>
            <a:miter lim="800000"/>
          </a:ln>
          <a:effectLst/>
        </p:spPr>
      </p:cxnSp>
      <p:sp>
        <p:nvSpPr>
          <p:cNvPr id="20" name="TextBox 6">
            <a:extLst>
              <a:ext uri="{FF2B5EF4-FFF2-40B4-BE49-F238E27FC236}">
                <a16:creationId xmlns:a16="http://schemas.microsoft.com/office/drawing/2014/main" id="{AF27BA62-FB4D-82AB-B88F-148B5193F55C}"/>
              </a:ext>
            </a:extLst>
          </p:cNvPr>
          <p:cNvSpPr txBox="1"/>
          <p:nvPr userDrawn="1"/>
        </p:nvSpPr>
        <p:spPr>
          <a:xfrm>
            <a:off x="4430001" y="21590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背景</a:t>
            </a:r>
          </a:p>
        </p:txBody>
      </p:sp>
      <p:cxnSp>
        <p:nvCxnSpPr>
          <p:cNvPr id="22" name="直接连接符 21">
            <a:extLst>
              <a:ext uri="{FF2B5EF4-FFF2-40B4-BE49-F238E27FC236}">
                <a16:creationId xmlns:a16="http://schemas.microsoft.com/office/drawing/2014/main" id="{704DFE1F-58F3-9BC2-6C0C-A2F555F9F49A}"/>
              </a:ext>
            </a:extLst>
          </p:cNvPr>
          <p:cNvCxnSpPr/>
          <p:nvPr userDrawn="1"/>
        </p:nvCxnSpPr>
        <p:spPr>
          <a:xfrm>
            <a:off x="4286902" y="285092"/>
            <a:ext cx="0" cy="245816"/>
          </a:xfrm>
          <a:prstGeom prst="line">
            <a:avLst/>
          </a:prstGeom>
          <a:noFill/>
          <a:ln w="6350" cap="flat" cmpd="sng" algn="ctr">
            <a:solidFill>
              <a:sysClr val="window" lastClr="FFFFFF">
                <a:lumMod val="75000"/>
              </a:sysClr>
            </a:solidFill>
            <a:prstDash val="solid"/>
            <a:miter lim="800000"/>
          </a:ln>
          <a:effectLst/>
        </p:spPr>
      </p:cxnSp>
      <p:sp>
        <p:nvSpPr>
          <p:cNvPr id="23" name="TextBox 9">
            <a:extLst>
              <a:ext uri="{FF2B5EF4-FFF2-40B4-BE49-F238E27FC236}">
                <a16:creationId xmlns:a16="http://schemas.microsoft.com/office/drawing/2014/main" id="{A91F67E6-9DDA-8CB6-0897-EFD253F46C38}"/>
              </a:ext>
            </a:extLst>
          </p:cNvPr>
          <p:cNvSpPr txBox="1"/>
          <p:nvPr userDrawn="1"/>
        </p:nvSpPr>
        <p:spPr>
          <a:xfrm>
            <a:off x="9499600" y="215903"/>
            <a:ext cx="1344000" cy="404714"/>
          </a:xfrm>
          <a:prstGeom prst="rect">
            <a:avLst/>
          </a:prstGeom>
          <a:noFill/>
        </p:spPr>
        <p:txBody>
          <a:bodyPr wrap="square" lIns="0" tIns="48000" rIns="0" bIns="48000" rtlCol="0">
            <a:spAutoFit/>
          </a:bodyPr>
          <a:lstStyle/>
          <a:p>
            <a:pPr algn="ctr"/>
            <a:r>
              <a:rPr lang="zh-CN" altLang="en-US" sz="2000" b="1" dirty="0">
                <a:solidFill>
                  <a:schemeClr val="tx1"/>
                </a:solidFill>
                <a:latin typeface="微软雅黑" panose="020B0503020204020204" pitchFamily="34" charset="-122"/>
                <a:ea typeface="微软雅黑" panose="020B0503020204020204" pitchFamily="34" charset="-122"/>
              </a:rPr>
              <a:t>反思与展望</a:t>
            </a:r>
          </a:p>
        </p:txBody>
      </p:sp>
      <p:cxnSp>
        <p:nvCxnSpPr>
          <p:cNvPr id="25" name="直接连接符 24">
            <a:extLst>
              <a:ext uri="{FF2B5EF4-FFF2-40B4-BE49-F238E27FC236}">
                <a16:creationId xmlns:a16="http://schemas.microsoft.com/office/drawing/2014/main" id="{F78C8D47-786A-D41A-CA0E-A9DE71E6D015}"/>
              </a:ext>
            </a:extLst>
          </p:cNvPr>
          <p:cNvCxnSpPr/>
          <p:nvPr userDrawn="1"/>
        </p:nvCxnSpPr>
        <p:spPr>
          <a:xfrm>
            <a:off x="9309328" y="285092"/>
            <a:ext cx="0" cy="273970"/>
          </a:xfrm>
          <a:prstGeom prst="line">
            <a:avLst/>
          </a:prstGeom>
          <a:noFill/>
          <a:ln w="6350" cap="flat" cmpd="sng" algn="ctr">
            <a:solidFill>
              <a:sysClr val="window" lastClr="FFFFFF">
                <a:lumMod val="75000"/>
              </a:sysClr>
            </a:solidFill>
            <a:prstDash val="solid"/>
            <a:miter lim="800000"/>
          </a:ln>
          <a:effectLst/>
        </p:spPr>
      </p:cxnSp>
      <p:cxnSp>
        <p:nvCxnSpPr>
          <p:cNvPr id="34" name="直接连接符 33">
            <a:extLst>
              <a:ext uri="{FF2B5EF4-FFF2-40B4-BE49-F238E27FC236}">
                <a16:creationId xmlns:a16="http://schemas.microsoft.com/office/drawing/2014/main" id="{560BF61D-35E0-580B-AD56-1525E30A1386}"/>
              </a:ext>
            </a:extLst>
          </p:cNvPr>
          <p:cNvCxnSpPr/>
          <p:nvPr userDrawn="1">
            <p:custDataLst>
              <p:tags r:id="rId1"/>
            </p:custDataLst>
          </p:nvPr>
        </p:nvCxnSpPr>
        <p:spPr>
          <a:xfrm>
            <a:off x="6057036" y="1809092"/>
            <a:ext cx="0" cy="273970"/>
          </a:xfrm>
          <a:prstGeom prst="line">
            <a:avLst/>
          </a:prstGeom>
          <a:noFill/>
          <a:ln w="6350" cap="flat" cmpd="sng" algn="ctr">
            <a:solidFill>
              <a:sysClr val="window" lastClr="FFFFFF">
                <a:lumMod val="75000"/>
              </a:sysClr>
            </a:solidFill>
            <a:prstDash val="solid"/>
            <a:miter lim="800000"/>
          </a:ln>
          <a:effectLst/>
        </p:spPr>
      </p:cxnSp>
      <p:cxnSp>
        <p:nvCxnSpPr>
          <p:cNvPr id="35" name="直接连接符 34">
            <a:extLst>
              <a:ext uri="{FF2B5EF4-FFF2-40B4-BE49-F238E27FC236}">
                <a16:creationId xmlns:a16="http://schemas.microsoft.com/office/drawing/2014/main" id="{9F2912C0-426F-F6C5-C909-3F61B58A5C1A}"/>
              </a:ext>
            </a:extLst>
          </p:cNvPr>
          <p:cNvCxnSpPr/>
          <p:nvPr userDrawn="1">
            <p:custDataLst>
              <p:tags r:id="rId2"/>
            </p:custDataLst>
          </p:nvPr>
        </p:nvCxnSpPr>
        <p:spPr>
          <a:xfrm>
            <a:off x="3619454" y="1809092"/>
            <a:ext cx="0" cy="245816"/>
          </a:xfrm>
          <a:prstGeom prst="line">
            <a:avLst/>
          </a:prstGeom>
          <a:noFill/>
          <a:ln w="6350" cap="flat" cmpd="sng" algn="ctr">
            <a:solidFill>
              <a:sysClr val="window" lastClr="FFFFFF">
                <a:lumMod val="75000"/>
              </a:sysClr>
            </a:solidFill>
            <a:prstDash val="solid"/>
            <a:miter lim="800000"/>
          </a:ln>
          <a:effectLst/>
        </p:spPr>
      </p:cxnSp>
      <p:pic>
        <p:nvPicPr>
          <p:cNvPr id="3" name="图片 2">
            <a:extLst>
              <a:ext uri="{FF2B5EF4-FFF2-40B4-BE49-F238E27FC236}">
                <a16:creationId xmlns:a16="http://schemas.microsoft.com/office/drawing/2014/main" id="{D47B8AE6-1176-A582-394C-4868C26EB83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3192" y="91381"/>
            <a:ext cx="3952526" cy="640950"/>
          </a:xfrm>
          <a:prstGeom prst="rect">
            <a:avLst/>
          </a:prstGeom>
        </p:spPr>
      </p:pic>
    </p:spTree>
    <p:extLst>
      <p:ext uri="{BB962C8B-B14F-4D97-AF65-F5344CB8AC3E}">
        <p14:creationId xmlns:p14="http://schemas.microsoft.com/office/powerpoint/2010/main" val="2731752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4757B21-2C49-445E-9795-D323DB908675}" type="datetime1">
              <a:rPr lang="zh-CN" altLang="en-US" smtClean="0"/>
              <a:t>2023/9/27</a:t>
            </a:fld>
            <a:endParaRPr lang="zh-CN" altLang="en-US"/>
          </a:p>
        </p:txBody>
      </p:sp>
      <p:sp>
        <p:nvSpPr>
          <p:cNvPr id="36" name="页脚占位符 2"/>
          <p:cNvSpPr>
            <a:spLocks noGrp="1"/>
          </p:cNvSpPr>
          <p:nvPr>
            <p:ph type="ftr" sz="quarter" idx="11"/>
          </p:nvPr>
        </p:nvSpPr>
        <p:spPr>
          <a:xfrm>
            <a:off x="4038600" y="6572908"/>
            <a:ext cx="6805000" cy="163350"/>
          </a:xfrm>
          <a:prstGeom prst="rect">
            <a:avLst/>
          </a:prstGeom>
        </p:spPr>
        <p:txBody>
          <a:bodyPr/>
          <a:lstStyle>
            <a:lvl1pPr>
              <a:defRPr sz="1200">
                <a:solidFill>
                  <a:schemeClr val="bg2">
                    <a:lumMod val="50000"/>
                  </a:schemeClr>
                </a:solidFill>
              </a:defRPr>
            </a:lvl1pPr>
          </a:lstStyle>
          <a:p>
            <a:pPr algn="ctr"/>
            <a:endParaRPr lang="zh-CN" altLang="en-US" dirty="0"/>
          </a:p>
        </p:txBody>
      </p:sp>
      <p:sp>
        <p:nvSpPr>
          <p:cNvPr id="29" name="矩形 28"/>
          <p:cNvSpPr/>
          <p:nvPr userDrawn="1"/>
        </p:nvSpPr>
        <p:spPr>
          <a:xfrm>
            <a:off x="0" y="795655"/>
            <a:ext cx="1847215" cy="6071235"/>
          </a:xfrm>
          <a:prstGeom prst="rect">
            <a:avLst/>
          </a:prstGeom>
          <a:solidFill>
            <a:srgbClr val="005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华农标志"/>
          <p:cNvPicPr>
            <a:picLocks noChangeAspect="1"/>
          </p:cNvPicPr>
          <p:nvPr userDrawn="1"/>
        </p:nvPicPr>
        <p:blipFill>
          <a:blip r:embed="rId4"/>
          <a:srcRect t="-3101" r="73839"/>
          <a:stretch>
            <a:fillRect/>
          </a:stretch>
        </p:blipFill>
        <p:spPr>
          <a:xfrm>
            <a:off x="463550" y="5739130"/>
            <a:ext cx="818515" cy="770890"/>
          </a:xfrm>
          <a:prstGeom prst="rect">
            <a:avLst/>
          </a:prstGeom>
        </p:spPr>
      </p:pic>
      <p:sp>
        <p:nvSpPr>
          <p:cNvPr id="28" name="矩形 4">
            <a:extLst>
              <a:ext uri="{FF2B5EF4-FFF2-40B4-BE49-F238E27FC236}">
                <a16:creationId xmlns:a16="http://schemas.microsoft.com/office/drawing/2014/main" id="{A34036D7-3A2D-E3E8-9108-C93502EC4EB9}"/>
              </a:ext>
            </a:extLst>
          </p:cNvPr>
          <p:cNvSpPr/>
          <p:nvPr userDrawn="1"/>
        </p:nvSpPr>
        <p:spPr>
          <a:xfrm>
            <a:off x="0" y="0"/>
            <a:ext cx="12192000" cy="792000"/>
          </a:xfrm>
          <a:prstGeom prst="rect">
            <a:avLst/>
          </a:prstGeom>
          <a:solidFill>
            <a:sysClr val="window" lastClr="FFFFFF">
              <a:lumMod val="95000"/>
            </a:sysClr>
          </a:solidFill>
          <a:ln w="12700" cap="flat" cmpd="sng" algn="ctr">
            <a:noFill/>
            <a:prstDash val="solid"/>
            <a:miter lim="800000"/>
          </a:ln>
          <a:effectLst>
            <a:outerShdw blurRad="228600" dist="50800" dir="5400000" algn="t" rotWithShape="0">
              <a:prstClr val="black">
                <a:alpha val="2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8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30" name="组合 29">
            <a:extLst>
              <a:ext uri="{FF2B5EF4-FFF2-40B4-BE49-F238E27FC236}">
                <a16:creationId xmlns:a16="http://schemas.microsoft.com/office/drawing/2014/main" id="{1D87B55C-7A8C-011C-FB94-915D37461E39}"/>
              </a:ext>
            </a:extLst>
          </p:cNvPr>
          <p:cNvGrpSpPr/>
          <p:nvPr userDrawn="1"/>
        </p:nvGrpSpPr>
        <p:grpSpPr>
          <a:xfrm>
            <a:off x="5981182" y="0"/>
            <a:ext cx="1666800" cy="792000"/>
            <a:chOff x="9661476" y="1271908"/>
            <a:chExt cx="961390" cy="791845"/>
          </a:xfrm>
        </p:grpSpPr>
        <p:sp>
          <p:nvSpPr>
            <p:cNvPr id="31" name="矩形 30">
              <a:extLst>
                <a:ext uri="{FF2B5EF4-FFF2-40B4-BE49-F238E27FC236}">
                  <a16:creationId xmlns:a16="http://schemas.microsoft.com/office/drawing/2014/main" id="{FBE54462-B4DC-D991-78C9-73B89E0F289D}"/>
                </a:ext>
              </a:extLst>
            </p:cNvPr>
            <p:cNvSpPr/>
            <p:nvPr userDrawn="1">
              <p:custDataLst>
                <p:tags r:id="rId1"/>
              </p:custDataLst>
            </p:nvPr>
          </p:nvSpPr>
          <p:spPr>
            <a:xfrm>
              <a:off x="9661476" y="1271908"/>
              <a:ext cx="961390" cy="791845"/>
            </a:xfrm>
            <a:prstGeom prst="rect">
              <a:avLst/>
            </a:prstGeom>
            <a:solidFill>
              <a:srgbClr val="0058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2" name="等腰三角形 31">
              <a:extLst>
                <a:ext uri="{FF2B5EF4-FFF2-40B4-BE49-F238E27FC236}">
                  <a16:creationId xmlns:a16="http://schemas.microsoft.com/office/drawing/2014/main" id="{2F450CC1-9330-9B24-4E2C-1C9EDBCEBD91}"/>
                </a:ext>
              </a:extLst>
            </p:cNvPr>
            <p:cNvSpPr/>
            <p:nvPr userDrawn="1">
              <p:custDataLst>
                <p:tags r:id="rId2"/>
              </p:custDataLst>
            </p:nvPr>
          </p:nvSpPr>
          <p:spPr>
            <a:xfrm>
              <a:off x="10048887" y="1830861"/>
              <a:ext cx="201687" cy="173235"/>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grpSp>
      <p:sp>
        <p:nvSpPr>
          <p:cNvPr id="34" name="TextBox 6">
            <a:extLst>
              <a:ext uri="{FF2B5EF4-FFF2-40B4-BE49-F238E27FC236}">
                <a16:creationId xmlns:a16="http://schemas.microsoft.com/office/drawing/2014/main" id="{37EE303F-634B-D617-F8BF-BCAE9FEE383F}"/>
              </a:ext>
            </a:extLst>
          </p:cNvPr>
          <p:cNvSpPr txBox="1"/>
          <p:nvPr userDrawn="1"/>
        </p:nvSpPr>
        <p:spPr>
          <a:xfrm>
            <a:off x="6096000" y="215903"/>
            <a:ext cx="1344000" cy="404714"/>
          </a:xfrm>
          <a:prstGeom prst="rect">
            <a:avLst/>
          </a:prstGeom>
          <a:noFill/>
        </p:spPr>
        <p:txBody>
          <a:bodyPr wrap="square" lIns="0" tIns="48000" rIns="0" bIns="48000" rtlCol="0">
            <a:spAutoFit/>
          </a:bodyPr>
          <a:lstStyle/>
          <a:p>
            <a:pPr algn="ctr"/>
            <a:r>
              <a:rPr lang="zh-CN" altLang="en-US" sz="2000" b="1" dirty="0">
                <a:solidFill>
                  <a:schemeClr val="accent6">
                    <a:lumMod val="20000"/>
                    <a:lumOff val="80000"/>
                  </a:schemeClr>
                </a:solidFill>
                <a:latin typeface="微软雅黑" panose="020B0503020204020204" pitchFamily="34" charset="-122"/>
                <a:ea typeface="微软雅黑" panose="020B0503020204020204" pitchFamily="34" charset="-122"/>
              </a:rPr>
              <a:t>材料与方法</a:t>
            </a:r>
          </a:p>
        </p:txBody>
      </p:sp>
      <p:sp>
        <p:nvSpPr>
          <p:cNvPr id="35" name="TextBox 7">
            <a:extLst>
              <a:ext uri="{FF2B5EF4-FFF2-40B4-BE49-F238E27FC236}">
                <a16:creationId xmlns:a16="http://schemas.microsoft.com/office/drawing/2014/main" id="{2A9A9195-6E3A-4220-1239-EAA5625A07D9}"/>
              </a:ext>
            </a:extLst>
          </p:cNvPr>
          <p:cNvSpPr txBox="1"/>
          <p:nvPr userDrawn="1"/>
        </p:nvSpPr>
        <p:spPr>
          <a:xfrm>
            <a:off x="7797800" y="215904"/>
            <a:ext cx="1344000" cy="404714"/>
          </a:xfrm>
          <a:prstGeom prst="rect">
            <a:avLst/>
          </a:prstGeom>
          <a:noFill/>
        </p:spPr>
        <p:txBody>
          <a:bodyPr wrap="square" lIns="0" tIns="48000" rIns="0" bIns="48000" rtlCol="0">
            <a:spAutoFit/>
          </a:bodyPr>
          <a:lstStyle/>
          <a:p>
            <a:pPr algn="ctr"/>
            <a:r>
              <a:rPr lang="zh-CN" altLang="en-US" sz="2000" b="1" dirty="0">
                <a:solidFill>
                  <a:schemeClr val="tx1"/>
                </a:solidFill>
                <a:latin typeface="微软雅黑" panose="020B0503020204020204" pitchFamily="34" charset="-122"/>
                <a:ea typeface="微软雅黑" panose="020B0503020204020204" pitchFamily="34" charset="-122"/>
              </a:rPr>
              <a:t>结果</a:t>
            </a:r>
          </a:p>
        </p:txBody>
      </p:sp>
      <p:cxnSp>
        <p:nvCxnSpPr>
          <p:cNvPr id="37" name="直接连接符 36">
            <a:extLst>
              <a:ext uri="{FF2B5EF4-FFF2-40B4-BE49-F238E27FC236}">
                <a16:creationId xmlns:a16="http://schemas.microsoft.com/office/drawing/2014/main" id="{F383ED7B-72B4-722D-AED8-8FA4CC9F7D0E}"/>
              </a:ext>
            </a:extLst>
          </p:cNvPr>
          <p:cNvCxnSpPr/>
          <p:nvPr userDrawn="1"/>
        </p:nvCxnSpPr>
        <p:spPr>
          <a:xfrm>
            <a:off x="5952901" y="285092"/>
            <a:ext cx="0" cy="245816"/>
          </a:xfrm>
          <a:prstGeom prst="line">
            <a:avLst/>
          </a:prstGeom>
          <a:noFill/>
          <a:ln w="6350" cap="flat" cmpd="sng" algn="ctr">
            <a:solidFill>
              <a:sysClr val="window" lastClr="FFFFFF">
                <a:lumMod val="75000"/>
              </a:sysClr>
            </a:solidFill>
            <a:prstDash val="solid"/>
            <a:miter lim="800000"/>
          </a:ln>
          <a:effectLst/>
        </p:spPr>
      </p:cxnSp>
      <p:cxnSp>
        <p:nvCxnSpPr>
          <p:cNvPr id="38" name="直接连接符 37">
            <a:extLst>
              <a:ext uri="{FF2B5EF4-FFF2-40B4-BE49-F238E27FC236}">
                <a16:creationId xmlns:a16="http://schemas.microsoft.com/office/drawing/2014/main" id="{65F0479B-4D43-954C-0255-1F11C933A1CA}"/>
              </a:ext>
            </a:extLst>
          </p:cNvPr>
          <p:cNvCxnSpPr/>
          <p:nvPr userDrawn="1"/>
        </p:nvCxnSpPr>
        <p:spPr>
          <a:xfrm>
            <a:off x="7654699" y="285092"/>
            <a:ext cx="0" cy="273970"/>
          </a:xfrm>
          <a:prstGeom prst="line">
            <a:avLst/>
          </a:prstGeom>
          <a:noFill/>
          <a:ln w="6350" cap="flat" cmpd="sng" algn="ctr">
            <a:solidFill>
              <a:sysClr val="window" lastClr="FFFFFF">
                <a:lumMod val="75000"/>
              </a:sysClr>
            </a:solidFill>
            <a:prstDash val="solid"/>
            <a:miter lim="800000"/>
          </a:ln>
          <a:effectLst/>
        </p:spPr>
      </p:cxnSp>
      <p:sp>
        <p:nvSpPr>
          <p:cNvPr id="39" name="TextBox 6">
            <a:extLst>
              <a:ext uri="{FF2B5EF4-FFF2-40B4-BE49-F238E27FC236}">
                <a16:creationId xmlns:a16="http://schemas.microsoft.com/office/drawing/2014/main" id="{DE346E8F-4F8A-4BFF-68FA-F007BCEA0090}"/>
              </a:ext>
            </a:extLst>
          </p:cNvPr>
          <p:cNvSpPr txBox="1"/>
          <p:nvPr userDrawn="1"/>
        </p:nvSpPr>
        <p:spPr>
          <a:xfrm>
            <a:off x="4430001" y="215903"/>
            <a:ext cx="1344000" cy="404714"/>
          </a:xfrm>
          <a:prstGeom prst="rect">
            <a:avLst/>
          </a:prstGeom>
          <a:noFill/>
        </p:spPr>
        <p:txBody>
          <a:bodyPr wrap="square" lIns="0" tIns="48000" rIns="0" bIns="48000" rtlCol="0">
            <a:spAutoFit/>
          </a:bodyPr>
          <a:lstStyle/>
          <a:p>
            <a:pPr algn="ctr"/>
            <a:r>
              <a:rPr lang="zh-CN" altLang="en-US" sz="2000" b="1" dirty="0">
                <a:solidFill>
                  <a:schemeClr val="tx1"/>
                </a:solidFill>
                <a:latin typeface="微软雅黑" panose="020B0503020204020204" pitchFamily="34" charset="-122"/>
                <a:ea typeface="微软雅黑" panose="020B0503020204020204" pitchFamily="34" charset="-122"/>
              </a:rPr>
              <a:t>背景</a:t>
            </a:r>
          </a:p>
        </p:txBody>
      </p:sp>
      <p:cxnSp>
        <p:nvCxnSpPr>
          <p:cNvPr id="40" name="直接连接符 39">
            <a:extLst>
              <a:ext uri="{FF2B5EF4-FFF2-40B4-BE49-F238E27FC236}">
                <a16:creationId xmlns:a16="http://schemas.microsoft.com/office/drawing/2014/main" id="{351C5E14-1F30-8DF7-EFBC-FA70384400A9}"/>
              </a:ext>
            </a:extLst>
          </p:cNvPr>
          <p:cNvCxnSpPr/>
          <p:nvPr userDrawn="1"/>
        </p:nvCxnSpPr>
        <p:spPr>
          <a:xfrm>
            <a:off x="4286902" y="285092"/>
            <a:ext cx="0" cy="245816"/>
          </a:xfrm>
          <a:prstGeom prst="line">
            <a:avLst/>
          </a:prstGeom>
          <a:noFill/>
          <a:ln w="6350" cap="flat" cmpd="sng" algn="ctr">
            <a:solidFill>
              <a:sysClr val="window" lastClr="FFFFFF">
                <a:lumMod val="75000"/>
              </a:sysClr>
            </a:solidFill>
            <a:prstDash val="solid"/>
            <a:miter lim="800000"/>
          </a:ln>
          <a:effectLst/>
        </p:spPr>
      </p:cxnSp>
      <p:sp>
        <p:nvSpPr>
          <p:cNvPr id="41" name="TextBox 9">
            <a:extLst>
              <a:ext uri="{FF2B5EF4-FFF2-40B4-BE49-F238E27FC236}">
                <a16:creationId xmlns:a16="http://schemas.microsoft.com/office/drawing/2014/main" id="{4DF2EAFE-7794-3AAF-8442-E411E8195032}"/>
              </a:ext>
            </a:extLst>
          </p:cNvPr>
          <p:cNvSpPr txBox="1"/>
          <p:nvPr userDrawn="1"/>
        </p:nvSpPr>
        <p:spPr>
          <a:xfrm>
            <a:off x="9499600" y="215903"/>
            <a:ext cx="1344000" cy="404714"/>
          </a:xfrm>
          <a:prstGeom prst="rect">
            <a:avLst/>
          </a:prstGeom>
          <a:noFill/>
        </p:spPr>
        <p:txBody>
          <a:bodyPr wrap="square" lIns="0" tIns="48000" rIns="0" bIns="48000" rtlCol="0">
            <a:spAutoFit/>
          </a:bodyPr>
          <a:lstStyle/>
          <a:p>
            <a:pPr algn="ctr"/>
            <a:r>
              <a:rPr lang="zh-CN" altLang="en-US" sz="2000" b="1" dirty="0">
                <a:solidFill>
                  <a:schemeClr val="tx1"/>
                </a:solidFill>
                <a:latin typeface="微软雅黑" panose="020B0503020204020204" pitchFamily="34" charset="-122"/>
                <a:ea typeface="微软雅黑" panose="020B0503020204020204" pitchFamily="34" charset="-122"/>
              </a:rPr>
              <a:t>反思与展望</a:t>
            </a:r>
          </a:p>
        </p:txBody>
      </p:sp>
      <p:cxnSp>
        <p:nvCxnSpPr>
          <p:cNvPr id="42" name="直接连接符 41">
            <a:extLst>
              <a:ext uri="{FF2B5EF4-FFF2-40B4-BE49-F238E27FC236}">
                <a16:creationId xmlns:a16="http://schemas.microsoft.com/office/drawing/2014/main" id="{CEFD0797-3C4D-A475-DA8A-8B4AB19D298A}"/>
              </a:ext>
            </a:extLst>
          </p:cNvPr>
          <p:cNvCxnSpPr/>
          <p:nvPr userDrawn="1"/>
        </p:nvCxnSpPr>
        <p:spPr>
          <a:xfrm>
            <a:off x="9309328" y="285092"/>
            <a:ext cx="0" cy="273970"/>
          </a:xfrm>
          <a:prstGeom prst="line">
            <a:avLst/>
          </a:prstGeom>
          <a:noFill/>
          <a:ln w="6350" cap="flat" cmpd="sng" algn="ctr">
            <a:solidFill>
              <a:sysClr val="window" lastClr="FFFFFF">
                <a:lumMod val="75000"/>
              </a:sysClr>
            </a:solidFill>
            <a:prstDash val="solid"/>
            <a:miter lim="800000"/>
          </a:ln>
          <a:effectLst/>
        </p:spPr>
      </p:cxnSp>
      <p:pic>
        <p:nvPicPr>
          <p:cNvPr id="44" name="图片 43">
            <a:extLst>
              <a:ext uri="{FF2B5EF4-FFF2-40B4-BE49-F238E27FC236}">
                <a16:creationId xmlns:a16="http://schemas.microsoft.com/office/drawing/2014/main" id="{E1E8A105-3529-AC80-16EB-4092F2B3ADB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3192" y="91381"/>
            <a:ext cx="3952526" cy="640950"/>
          </a:xfrm>
          <a:prstGeom prst="rect">
            <a:avLst/>
          </a:prstGeom>
        </p:spPr>
      </p:pic>
    </p:spTree>
    <p:extLst>
      <p:ext uri="{BB962C8B-B14F-4D97-AF65-F5344CB8AC3E}">
        <p14:creationId xmlns:p14="http://schemas.microsoft.com/office/powerpoint/2010/main" val="3509694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FDE32B-6F2B-444E-8057-3FEDBC04F142}" type="datetime1">
              <a:rPr lang="zh-CN" altLang="en-US" smtClean="0"/>
              <a:t>2023/9/27</a:t>
            </a:fld>
            <a:endParaRPr lang="zh-CN" altLang="en-US"/>
          </a:p>
        </p:txBody>
      </p:sp>
      <p:sp>
        <p:nvSpPr>
          <p:cNvPr id="36" name="页脚占位符 2"/>
          <p:cNvSpPr>
            <a:spLocks noGrp="1"/>
          </p:cNvSpPr>
          <p:nvPr>
            <p:ph type="ftr" sz="quarter" idx="11"/>
          </p:nvPr>
        </p:nvSpPr>
        <p:spPr>
          <a:xfrm>
            <a:off x="4038600" y="6572908"/>
            <a:ext cx="4114800" cy="234498"/>
          </a:xfrm>
          <a:prstGeom prst="rect">
            <a:avLst/>
          </a:prstGeom>
        </p:spPr>
        <p:txBody>
          <a:bodyPr/>
          <a:lstStyle>
            <a:lvl1pPr>
              <a:defRPr sz="1200">
                <a:solidFill>
                  <a:schemeClr val="bg2">
                    <a:lumMod val="50000"/>
                  </a:schemeClr>
                </a:solidFill>
              </a:defRPr>
            </a:lvl1pPr>
          </a:lstStyle>
          <a:p>
            <a:pPr algn="ctr"/>
            <a:endParaRPr lang="zh-CN" altLang="en-US" dirty="0"/>
          </a:p>
        </p:txBody>
      </p:sp>
      <p:sp>
        <p:nvSpPr>
          <p:cNvPr id="3" name="矩形 4">
            <a:extLst>
              <a:ext uri="{FF2B5EF4-FFF2-40B4-BE49-F238E27FC236}">
                <a16:creationId xmlns:a16="http://schemas.microsoft.com/office/drawing/2014/main" id="{B9D13ED5-590F-5996-8D43-7774BE005745}"/>
              </a:ext>
            </a:extLst>
          </p:cNvPr>
          <p:cNvSpPr/>
          <p:nvPr userDrawn="1"/>
        </p:nvSpPr>
        <p:spPr>
          <a:xfrm>
            <a:off x="0" y="0"/>
            <a:ext cx="12192000" cy="792000"/>
          </a:xfrm>
          <a:prstGeom prst="rect">
            <a:avLst/>
          </a:prstGeom>
          <a:solidFill>
            <a:sysClr val="window" lastClr="FFFFFF">
              <a:lumMod val="95000"/>
            </a:sysClr>
          </a:solidFill>
          <a:ln w="12700" cap="flat" cmpd="sng" algn="ctr">
            <a:noFill/>
            <a:prstDash val="solid"/>
            <a:miter lim="800000"/>
          </a:ln>
          <a:effectLst>
            <a:outerShdw blurRad="228600" dist="50800" dir="5400000" algn="t" rotWithShape="0">
              <a:prstClr val="black">
                <a:alpha val="2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8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5" name="组合 4">
            <a:extLst>
              <a:ext uri="{FF2B5EF4-FFF2-40B4-BE49-F238E27FC236}">
                <a16:creationId xmlns:a16="http://schemas.microsoft.com/office/drawing/2014/main" id="{A55C171D-15F5-0AD8-920F-30ECC824F717}"/>
              </a:ext>
            </a:extLst>
          </p:cNvPr>
          <p:cNvGrpSpPr/>
          <p:nvPr userDrawn="1"/>
        </p:nvGrpSpPr>
        <p:grpSpPr>
          <a:xfrm>
            <a:off x="7648843" y="0"/>
            <a:ext cx="1666800" cy="792000"/>
            <a:chOff x="9661476" y="1271908"/>
            <a:chExt cx="961390" cy="791845"/>
          </a:xfrm>
        </p:grpSpPr>
        <p:sp>
          <p:nvSpPr>
            <p:cNvPr id="15" name="矩形 14">
              <a:extLst>
                <a:ext uri="{FF2B5EF4-FFF2-40B4-BE49-F238E27FC236}">
                  <a16:creationId xmlns:a16="http://schemas.microsoft.com/office/drawing/2014/main" id="{DEF7B8DE-3058-07B6-BA0B-0BD43CE5AE4F}"/>
                </a:ext>
              </a:extLst>
            </p:cNvPr>
            <p:cNvSpPr/>
            <p:nvPr userDrawn="1">
              <p:custDataLst>
                <p:tags r:id="rId1"/>
              </p:custDataLst>
            </p:nvPr>
          </p:nvSpPr>
          <p:spPr>
            <a:xfrm>
              <a:off x="9661476" y="1271908"/>
              <a:ext cx="961390" cy="791845"/>
            </a:xfrm>
            <a:prstGeom prst="rect">
              <a:avLst/>
            </a:prstGeom>
            <a:solidFill>
              <a:srgbClr val="0058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等腰三角形 16">
              <a:extLst>
                <a:ext uri="{FF2B5EF4-FFF2-40B4-BE49-F238E27FC236}">
                  <a16:creationId xmlns:a16="http://schemas.microsoft.com/office/drawing/2014/main" id="{B7ABAB4E-9161-ED03-8E52-5F59966EDC9A}"/>
                </a:ext>
              </a:extLst>
            </p:cNvPr>
            <p:cNvSpPr/>
            <p:nvPr userDrawn="1">
              <p:custDataLst>
                <p:tags r:id="rId2"/>
              </p:custDataLst>
            </p:nvPr>
          </p:nvSpPr>
          <p:spPr>
            <a:xfrm>
              <a:off x="10048887" y="1830861"/>
              <a:ext cx="201687" cy="173235"/>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grpSp>
      <p:sp>
        <p:nvSpPr>
          <p:cNvPr id="19" name="TextBox 6">
            <a:extLst>
              <a:ext uri="{FF2B5EF4-FFF2-40B4-BE49-F238E27FC236}">
                <a16:creationId xmlns:a16="http://schemas.microsoft.com/office/drawing/2014/main" id="{1BBF461B-589A-7B71-5B02-3EB74C5C392D}"/>
              </a:ext>
            </a:extLst>
          </p:cNvPr>
          <p:cNvSpPr txBox="1"/>
          <p:nvPr userDrawn="1"/>
        </p:nvSpPr>
        <p:spPr>
          <a:xfrm>
            <a:off x="6096000" y="215903"/>
            <a:ext cx="1344000" cy="404714"/>
          </a:xfrm>
          <a:prstGeom prst="rect">
            <a:avLst/>
          </a:prstGeom>
          <a:noFill/>
        </p:spPr>
        <p:txBody>
          <a:bodyPr wrap="square" lIns="0" tIns="48000" rIns="0" bIns="48000" rtlCol="0">
            <a:spAutoFit/>
          </a:bodyPr>
          <a:lstStyle/>
          <a:p>
            <a:pPr algn="ctr"/>
            <a:r>
              <a:rPr lang="zh-CN" altLang="en-US" sz="2000" b="1" dirty="0">
                <a:solidFill>
                  <a:schemeClr val="tx1"/>
                </a:solidFill>
                <a:latin typeface="微软雅黑" panose="020B0503020204020204" pitchFamily="34" charset="-122"/>
                <a:ea typeface="微软雅黑" panose="020B0503020204020204" pitchFamily="34" charset="-122"/>
              </a:rPr>
              <a:t>材料与方法</a:t>
            </a:r>
          </a:p>
        </p:txBody>
      </p:sp>
      <p:sp>
        <p:nvSpPr>
          <p:cNvPr id="20" name="TextBox 7">
            <a:extLst>
              <a:ext uri="{FF2B5EF4-FFF2-40B4-BE49-F238E27FC236}">
                <a16:creationId xmlns:a16="http://schemas.microsoft.com/office/drawing/2014/main" id="{B5EE8ABC-B1CB-EAA4-3BD3-3C553D686D57}"/>
              </a:ext>
            </a:extLst>
          </p:cNvPr>
          <p:cNvSpPr txBox="1"/>
          <p:nvPr userDrawn="1"/>
        </p:nvSpPr>
        <p:spPr>
          <a:xfrm>
            <a:off x="7797800" y="215904"/>
            <a:ext cx="1344000" cy="404714"/>
          </a:xfrm>
          <a:prstGeom prst="rect">
            <a:avLst/>
          </a:prstGeom>
          <a:noFill/>
        </p:spPr>
        <p:txBody>
          <a:bodyPr wrap="square" lIns="0" tIns="48000" rIns="0" bIns="48000" rtlCol="0">
            <a:spAutoFit/>
          </a:bodyPr>
          <a:lstStyle/>
          <a:p>
            <a:pPr algn="ctr"/>
            <a:r>
              <a:rPr lang="zh-CN" altLang="en-US" sz="2000" b="1" dirty="0">
                <a:solidFill>
                  <a:schemeClr val="accent6">
                    <a:lumMod val="20000"/>
                    <a:lumOff val="80000"/>
                  </a:schemeClr>
                </a:solidFill>
                <a:latin typeface="微软雅黑" panose="020B0503020204020204" pitchFamily="34" charset="-122"/>
                <a:ea typeface="微软雅黑" panose="020B0503020204020204" pitchFamily="34" charset="-122"/>
              </a:rPr>
              <a:t>结果</a:t>
            </a:r>
          </a:p>
        </p:txBody>
      </p:sp>
      <p:cxnSp>
        <p:nvCxnSpPr>
          <p:cNvPr id="21" name="直接连接符 20">
            <a:extLst>
              <a:ext uri="{FF2B5EF4-FFF2-40B4-BE49-F238E27FC236}">
                <a16:creationId xmlns:a16="http://schemas.microsoft.com/office/drawing/2014/main" id="{6282E5EC-961E-9CD9-D775-A1A87F062E67}"/>
              </a:ext>
            </a:extLst>
          </p:cNvPr>
          <p:cNvCxnSpPr/>
          <p:nvPr userDrawn="1"/>
        </p:nvCxnSpPr>
        <p:spPr>
          <a:xfrm>
            <a:off x="5952901" y="285092"/>
            <a:ext cx="0" cy="245816"/>
          </a:xfrm>
          <a:prstGeom prst="line">
            <a:avLst/>
          </a:prstGeom>
          <a:noFill/>
          <a:ln w="6350" cap="flat" cmpd="sng" algn="ctr">
            <a:solidFill>
              <a:sysClr val="window" lastClr="FFFFFF">
                <a:lumMod val="75000"/>
              </a:sysClr>
            </a:solidFill>
            <a:prstDash val="solid"/>
            <a:miter lim="800000"/>
          </a:ln>
          <a:effectLst/>
        </p:spPr>
      </p:cxnSp>
      <p:cxnSp>
        <p:nvCxnSpPr>
          <p:cNvPr id="22" name="直接连接符 21">
            <a:extLst>
              <a:ext uri="{FF2B5EF4-FFF2-40B4-BE49-F238E27FC236}">
                <a16:creationId xmlns:a16="http://schemas.microsoft.com/office/drawing/2014/main" id="{FB9145BA-EF51-627F-DB56-2A6019FFBED5}"/>
              </a:ext>
            </a:extLst>
          </p:cNvPr>
          <p:cNvCxnSpPr/>
          <p:nvPr userDrawn="1"/>
        </p:nvCxnSpPr>
        <p:spPr>
          <a:xfrm>
            <a:off x="7654699" y="285092"/>
            <a:ext cx="0" cy="273970"/>
          </a:xfrm>
          <a:prstGeom prst="line">
            <a:avLst/>
          </a:prstGeom>
          <a:noFill/>
          <a:ln w="6350" cap="flat" cmpd="sng" algn="ctr">
            <a:solidFill>
              <a:sysClr val="window" lastClr="FFFFFF">
                <a:lumMod val="75000"/>
              </a:sysClr>
            </a:solidFill>
            <a:prstDash val="solid"/>
            <a:miter lim="800000"/>
          </a:ln>
          <a:effectLst/>
        </p:spPr>
      </p:cxnSp>
      <p:sp>
        <p:nvSpPr>
          <p:cNvPr id="23" name="TextBox 6">
            <a:extLst>
              <a:ext uri="{FF2B5EF4-FFF2-40B4-BE49-F238E27FC236}">
                <a16:creationId xmlns:a16="http://schemas.microsoft.com/office/drawing/2014/main" id="{DAE12B3E-0F65-26CE-EB74-7D6CC1FF5FFA}"/>
              </a:ext>
            </a:extLst>
          </p:cNvPr>
          <p:cNvSpPr txBox="1"/>
          <p:nvPr userDrawn="1"/>
        </p:nvSpPr>
        <p:spPr>
          <a:xfrm>
            <a:off x="4430001" y="215903"/>
            <a:ext cx="1344000" cy="404714"/>
          </a:xfrm>
          <a:prstGeom prst="rect">
            <a:avLst/>
          </a:prstGeom>
          <a:noFill/>
        </p:spPr>
        <p:txBody>
          <a:bodyPr wrap="square" lIns="0" tIns="48000" rIns="0" bIns="48000" rtlCol="0">
            <a:spAutoFit/>
          </a:bodyPr>
          <a:lstStyle/>
          <a:p>
            <a:pPr algn="ctr"/>
            <a:r>
              <a:rPr lang="zh-CN" altLang="en-US" sz="2000" b="1" dirty="0">
                <a:solidFill>
                  <a:schemeClr val="tx1"/>
                </a:solidFill>
                <a:latin typeface="微软雅黑" panose="020B0503020204020204" pitchFamily="34" charset="-122"/>
                <a:ea typeface="微软雅黑" panose="020B0503020204020204" pitchFamily="34" charset="-122"/>
              </a:rPr>
              <a:t>背景</a:t>
            </a:r>
          </a:p>
        </p:txBody>
      </p:sp>
      <p:cxnSp>
        <p:nvCxnSpPr>
          <p:cNvPr id="24" name="直接连接符 23">
            <a:extLst>
              <a:ext uri="{FF2B5EF4-FFF2-40B4-BE49-F238E27FC236}">
                <a16:creationId xmlns:a16="http://schemas.microsoft.com/office/drawing/2014/main" id="{1B94AC78-DB87-D9B4-6BBD-A2ED4E875ADA}"/>
              </a:ext>
            </a:extLst>
          </p:cNvPr>
          <p:cNvCxnSpPr/>
          <p:nvPr userDrawn="1"/>
        </p:nvCxnSpPr>
        <p:spPr>
          <a:xfrm>
            <a:off x="4286902" y="285092"/>
            <a:ext cx="0" cy="245816"/>
          </a:xfrm>
          <a:prstGeom prst="line">
            <a:avLst/>
          </a:prstGeom>
          <a:noFill/>
          <a:ln w="6350" cap="flat" cmpd="sng" algn="ctr">
            <a:solidFill>
              <a:sysClr val="window" lastClr="FFFFFF">
                <a:lumMod val="75000"/>
              </a:sysClr>
            </a:solidFill>
            <a:prstDash val="solid"/>
            <a:miter lim="800000"/>
          </a:ln>
          <a:effectLst/>
        </p:spPr>
      </p:cxnSp>
      <p:sp>
        <p:nvSpPr>
          <p:cNvPr id="25" name="TextBox 9">
            <a:extLst>
              <a:ext uri="{FF2B5EF4-FFF2-40B4-BE49-F238E27FC236}">
                <a16:creationId xmlns:a16="http://schemas.microsoft.com/office/drawing/2014/main" id="{E34138C4-2E77-A82A-948C-480CFD244C03}"/>
              </a:ext>
            </a:extLst>
          </p:cNvPr>
          <p:cNvSpPr txBox="1"/>
          <p:nvPr userDrawn="1"/>
        </p:nvSpPr>
        <p:spPr>
          <a:xfrm>
            <a:off x="9499600" y="215903"/>
            <a:ext cx="1344000" cy="404714"/>
          </a:xfrm>
          <a:prstGeom prst="rect">
            <a:avLst/>
          </a:prstGeom>
          <a:noFill/>
        </p:spPr>
        <p:txBody>
          <a:bodyPr wrap="square" lIns="0" tIns="48000" rIns="0" bIns="48000" rtlCol="0">
            <a:spAutoFit/>
          </a:bodyPr>
          <a:lstStyle/>
          <a:p>
            <a:pPr algn="ctr"/>
            <a:r>
              <a:rPr lang="zh-CN" altLang="en-US" sz="2000" b="1" dirty="0">
                <a:solidFill>
                  <a:schemeClr val="tx1"/>
                </a:solidFill>
                <a:latin typeface="微软雅黑" panose="020B0503020204020204" pitchFamily="34" charset="-122"/>
                <a:ea typeface="微软雅黑" panose="020B0503020204020204" pitchFamily="34" charset="-122"/>
              </a:rPr>
              <a:t>反思与展望</a:t>
            </a:r>
          </a:p>
        </p:txBody>
      </p:sp>
      <p:cxnSp>
        <p:nvCxnSpPr>
          <p:cNvPr id="26" name="直接连接符 25">
            <a:extLst>
              <a:ext uri="{FF2B5EF4-FFF2-40B4-BE49-F238E27FC236}">
                <a16:creationId xmlns:a16="http://schemas.microsoft.com/office/drawing/2014/main" id="{A1C45701-C267-12BD-F3C4-9C547AC2C8CB}"/>
              </a:ext>
            </a:extLst>
          </p:cNvPr>
          <p:cNvCxnSpPr/>
          <p:nvPr userDrawn="1"/>
        </p:nvCxnSpPr>
        <p:spPr>
          <a:xfrm>
            <a:off x="9309328" y="285092"/>
            <a:ext cx="0" cy="273970"/>
          </a:xfrm>
          <a:prstGeom prst="line">
            <a:avLst/>
          </a:prstGeom>
          <a:noFill/>
          <a:ln w="6350" cap="flat" cmpd="sng" algn="ctr">
            <a:solidFill>
              <a:sysClr val="window" lastClr="FFFFFF">
                <a:lumMod val="75000"/>
              </a:sysClr>
            </a:solidFill>
            <a:prstDash val="solid"/>
            <a:miter lim="800000"/>
          </a:ln>
          <a:effectLst/>
        </p:spPr>
      </p:cxnSp>
      <p:pic>
        <p:nvPicPr>
          <p:cNvPr id="30" name="图片 29">
            <a:extLst>
              <a:ext uri="{FF2B5EF4-FFF2-40B4-BE49-F238E27FC236}">
                <a16:creationId xmlns:a16="http://schemas.microsoft.com/office/drawing/2014/main" id="{E9A6FC4D-F4D7-594B-A730-B37F1ADAE21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3192" y="91381"/>
            <a:ext cx="3952526" cy="640950"/>
          </a:xfrm>
          <a:prstGeom prst="rect">
            <a:avLst/>
          </a:prstGeom>
        </p:spPr>
      </p:pic>
      <p:sp>
        <p:nvSpPr>
          <p:cNvPr id="4" name="矩形 3">
            <a:extLst>
              <a:ext uri="{FF2B5EF4-FFF2-40B4-BE49-F238E27FC236}">
                <a16:creationId xmlns:a16="http://schemas.microsoft.com/office/drawing/2014/main" id="{7BE29A66-7E13-67A5-3395-89695ABBFEAF}"/>
              </a:ext>
            </a:extLst>
          </p:cNvPr>
          <p:cNvSpPr/>
          <p:nvPr userDrawn="1"/>
        </p:nvSpPr>
        <p:spPr>
          <a:xfrm>
            <a:off x="0" y="795655"/>
            <a:ext cx="1847215" cy="6071235"/>
          </a:xfrm>
          <a:prstGeom prst="rect">
            <a:avLst/>
          </a:prstGeom>
          <a:solidFill>
            <a:srgbClr val="005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华农标志">
            <a:extLst>
              <a:ext uri="{FF2B5EF4-FFF2-40B4-BE49-F238E27FC236}">
                <a16:creationId xmlns:a16="http://schemas.microsoft.com/office/drawing/2014/main" id="{4DAD0112-1659-A788-26CA-87E53B927751}"/>
              </a:ext>
            </a:extLst>
          </p:cNvPr>
          <p:cNvPicPr>
            <a:picLocks noChangeAspect="1"/>
          </p:cNvPicPr>
          <p:nvPr userDrawn="1"/>
        </p:nvPicPr>
        <p:blipFill>
          <a:blip r:embed="rId5"/>
          <a:srcRect t="-3101" r="73839"/>
          <a:stretch>
            <a:fillRect/>
          </a:stretch>
        </p:blipFill>
        <p:spPr>
          <a:xfrm>
            <a:off x="463550" y="5739130"/>
            <a:ext cx="818515" cy="770890"/>
          </a:xfrm>
          <a:prstGeom prst="rect">
            <a:avLst/>
          </a:prstGeom>
        </p:spPr>
      </p:pic>
    </p:spTree>
    <p:extLst>
      <p:ext uri="{BB962C8B-B14F-4D97-AF65-F5344CB8AC3E}">
        <p14:creationId xmlns:p14="http://schemas.microsoft.com/office/powerpoint/2010/main" val="3982241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4B64360-6CCE-4D03-99DB-F61F26084D93}" type="datetime1">
              <a:rPr lang="zh-CN" altLang="en-US" smtClean="0"/>
              <a:t>2023/9/27</a:t>
            </a:fld>
            <a:endParaRPr lang="zh-CN" altLang="en-US"/>
          </a:p>
        </p:txBody>
      </p:sp>
      <p:sp>
        <p:nvSpPr>
          <p:cNvPr id="16" name="矩形 4"/>
          <p:cNvSpPr/>
          <p:nvPr userDrawn="1"/>
        </p:nvSpPr>
        <p:spPr>
          <a:xfrm>
            <a:off x="0" y="0"/>
            <a:ext cx="12192000" cy="792000"/>
          </a:xfrm>
          <a:prstGeom prst="rect">
            <a:avLst/>
          </a:prstGeom>
          <a:solidFill>
            <a:sysClr val="window" lastClr="FFFFFF">
              <a:lumMod val="95000"/>
            </a:sysClr>
          </a:solidFill>
          <a:ln w="12700" cap="flat" cmpd="sng" algn="ctr">
            <a:noFill/>
            <a:prstDash val="solid"/>
            <a:miter lim="800000"/>
          </a:ln>
          <a:effectLst>
            <a:outerShdw blurRad="228600" dist="50800" dir="5400000" algn="t" rotWithShape="0">
              <a:prstClr val="black">
                <a:alpha val="2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8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TextBox 6"/>
          <p:cNvSpPr txBox="1"/>
          <p:nvPr userDrawn="1"/>
        </p:nvSpPr>
        <p:spPr>
          <a:xfrm>
            <a:off x="6096000" y="215903"/>
            <a:ext cx="1344000" cy="343159"/>
          </a:xfrm>
          <a:prstGeom prst="rect">
            <a:avLst/>
          </a:prstGeom>
          <a:noFill/>
        </p:spPr>
        <p:txBody>
          <a:bodyPr wrap="square" lIns="0" tIns="48000" rIns="0" bIns="48000" rtlCol="0">
            <a:spAutoFit/>
          </a:bodyPr>
          <a:lstStyle/>
          <a:p>
            <a:pPr algn="ctr"/>
            <a:r>
              <a:rPr lang="zh-CN" altLang="en-US" sz="1600" b="1" dirty="0">
                <a:solidFill>
                  <a:prstClr val="black">
                    <a:lumMod val="65000"/>
                    <a:lumOff val="35000"/>
                  </a:prstClr>
                </a:solidFill>
                <a:latin typeface="微软雅黑" panose="020B0503020204020204" pitchFamily="34" charset="-122"/>
                <a:ea typeface="微软雅黑" panose="020B0503020204020204" pitchFamily="34" charset="-122"/>
              </a:rPr>
              <a:t>科研经历</a:t>
            </a:r>
          </a:p>
        </p:txBody>
      </p:sp>
      <p:grpSp>
        <p:nvGrpSpPr>
          <p:cNvPr id="18" name="组合 17"/>
          <p:cNvGrpSpPr/>
          <p:nvPr userDrawn="1"/>
        </p:nvGrpSpPr>
        <p:grpSpPr>
          <a:xfrm>
            <a:off x="7654699" y="0"/>
            <a:ext cx="1666001" cy="792000"/>
            <a:chOff x="9356499" y="0"/>
            <a:chExt cx="1666001" cy="792000"/>
          </a:xfrm>
        </p:grpSpPr>
        <p:sp>
          <p:nvSpPr>
            <p:cNvPr id="22" name="矩形 21"/>
            <p:cNvSpPr/>
            <p:nvPr userDrawn="1"/>
          </p:nvSpPr>
          <p:spPr>
            <a:xfrm>
              <a:off x="9356499" y="0"/>
              <a:ext cx="1666001" cy="792000"/>
            </a:xfrm>
            <a:prstGeom prst="rect">
              <a:avLst/>
            </a:prstGeom>
            <a:solidFill>
              <a:schemeClr val="accent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3" name="等腰三角形 22"/>
            <p:cNvSpPr/>
            <p:nvPr userDrawn="1"/>
          </p:nvSpPr>
          <p:spPr>
            <a:xfrm>
              <a:off x="10013501" y="628650"/>
              <a:ext cx="351996" cy="16335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 name="TextBox 7"/>
          <p:cNvSpPr txBox="1"/>
          <p:nvPr userDrawn="1"/>
        </p:nvSpPr>
        <p:spPr>
          <a:xfrm>
            <a:off x="7797800"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能力特长</a:t>
            </a:r>
          </a:p>
        </p:txBody>
      </p:sp>
      <p:cxnSp>
        <p:nvCxnSpPr>
          <p:cNvPr id="24" name="直接连接符 23"/>
          <p:cNvCxnSpPr/>
          <p:nvPr userDrawn="1"/>
        </p:nvCxnSpPr>
        <p:spPr>
          <a:xfrm>
            <a:off x="5952901" y="285092"/>
            <a:ext cx="0" cy="245816"/>
          </a:xfrm>
          <a:prstGeom prst="line">
            <a:avLst/>
          </a:prstGeom>
          <a:noFill/>
          <a:ln w="6350" cap="flat" cmpd="sng" algn="ctr">
            <a:solidFill>
              <a:sysClr val="window" lastClr="FFFFFF">
                <a:lumMod val="75000"/>
              </a:sysClr>
            </a:solidFill>
            <a:prstDash val="solid"/>
            <a:miter lim="800000"/>
          </a:ln>
          <a:effectLst/>
        </p:spPr>
      </p:cxnSp>
      <p:cxnSp>
        <p:nvCxnSpPr>
          <p:cNvPr id="25" name="直接连接符 24"/>
          <p:cNvCxnSpPr/>
          <p:nvPr userDrawn="1"/>
        </p:nvCxnSpPr>
        <p:spPr>
          <a:xfrm>
            <a:off x="7654699" y="285092"/>
            <a:ext cx="0" cy="245816"/>
          </a:xfrm>
          <a:prstGeom prst="line">
            <a:avLst/>
          </a:prstGeom>
          <a:noFill/>
          <a:ln w="6350" cap="flat" cmpd="sng" algn="ctr">
            <a:solidFill>
              <a:sysClr val="window" lastClr="FFFFFF">
                <a:lumMod val="75000"/>
              </a:sysClr>
            </a:solidFill>
            <a:prstDash val="solid"/>
            <a:miter lim="800000"/>
          </a:ln>
          <a:effectLst/>
        </p:spPr>
      </p:cxnSp>
      <p:sp>
        <p:nvSpPr>
          <p:cNvPr id="27" name="TextBox 6"/>
          <p:cNvSpPr txBox="1"/>
          <p:nvPr userDrawn="1"/>
        </p:nvSpPr>
        <p:spPr>
          <a:xfrm>
            <a:off x="4430001" y="215903"/>
            <a:ext cx="1344000" cy="343159"/>
          </a:xfrm>
          <a:prstGeom prst="rect">
            <a:avLst/>
          </a:prstGeom>
          <a:noFill/>
        </p:spPr>
        <p:txBody>
          <a:bodyPr wrap="square" lIns="0" tIns="48000" rIns="0" bIns="48000" rtlCol="0">
            <a:spAutoFit/>
          </a:bodyPr>
          <a:lstStyle/>
          <a:p>
            <a:pPr algn="ctr"/>
            <a:r>
              <a:rPr lang="zh-CN" altLang="en-US" sz="1600" b="1" dirty="0">
                <a:solidFill>
                  <a:prstClr val="black">
                    <a:lumMod val="65000"/>
                    <a:lumOff val="35000"/>
                  </a:prstClr>
                </a:solidFill>
                <a:latin typeface="微软雅黑" panose="020B0503020204020204" pitchFamily="34" charset="-122"/>
                <a:ea typeface="微软雅黑" panose="020B0503020204020204" pitchFamily="34" charset="-122"/>
              </a:rPr>
              <a:t>个人介绍</a:t>
            </a:r>
          </a:p>
        </p:txBody>
      </p:sp>
      <p:cxnSp>
        <p:nvCxnSpPr>
          <p:cNvPr id="28" name="直接连接符 27"/>
          <p:cNvCxnSpPr/>
          <p:nvPr userDrawn="1"/>
        </p:nvCxnSpPr>
        <p:spPr>
          <a:xfrm>
            <a:off x="4286902" y="285092"/>
            <a:ext cx="0" cy="245816"/>
          </a:xfrm>
          <a:prstGeom prst="line">
            <a:avLst/>
          </a:prstGeom>
          <a:noFill/>
          <a:ln w="6350" cap="flat" cmpd="sng" algn="ctr">
            <a:solidFill>
              <a:sysClr val="window" lastClr="FFFFFF">
                <a:lumMod val="75000"/>
              </a:sysClr>
            </a:solidFill>
            <a:prstDash val="solid"/>
            <a:miter lim="800000"/>
          </a:ln>
          <a:effectLst/>
        </p:spPr>
      </p:cxnSp>
      <p:sp>
        <p:nvSpPr>
          <p:cNvPr id="21" name="TextBox 9"/>
          <p:cNvSpPr txBox="1"/>
          <p:nvPr userDrawn="1"/>
        </p:nvSpPr>
        <p:spPr>
          <a:xfrm>
            <a:off x="9499600" y="215903"/>
            <a:ext cx="1344000" cy="343159"/>
          </a:xfrm>
          <a:prstGeom prst="rect">
            <a:avLst/>
          </a:prstGeom>
          <a:noFill/>
        </p:spPr>
        <p:txBody>
          <a:bodyPr wrap="square" lIns="0" tIns="48000" rIns="0" bIns="48000" rtlCol="0">
            <a:spAutoFit/>
          </a:bodyPr>
          <a:lstStyle/>
          <a:p>
            <a:pPr algn="ctr"/>
            <a:r>
              <a:rPr lang="zh-CN" altLang="en-US" sz="1600" b="1" dirty="0">
                <a:solidFill>
                  <a:srgbClr val="595959"/>
                </a:solidFill>
                <a:latin typeface="微软雅黑" panose="020B0503020204020204" pitchFamily="34" charset="-122"/>
                <a:ea typeface="微软雅黑" panose="020B0503020204020204" pitchFamily="34" charset="-122"/>
              </a:rPr>
              <a:t>研究生计划</a:t>
            </a:r>
          </a:p>
        </p:txBody>
      </p:sp>
      <p:cxnSp>
        <p:nvCxnSpPr>
          <p:cNvPr id="31" name="直接连接符 30"/>
          <p:cNvCxnSpPr/>
          <p:nvPr userDrawn="1"/>
        </p:nvCxnSpPr>
        <p:spPr>
          <a:xfrm>
            <a:off x="9309328" y="285092"/>
            <a:ext cx="0" cy="273970"/>
          </a:xfrm>
          <a:prstGeom prst="line">
            <a:avLst/>
          </a:prstGeom>
          <a:noFill/>
          <a:ln w="6350" cap="flat" cmpd="sng" algn="ctr">
            <a:solidFill>
              <a:sysClr val="window" lastClr="FFFFFF">
                <a:lumMod val="75000"/>
              </a:sysClr>
            </a:solidFill>
            <a:prstDash val="solid"/>
            <a:miter lim="800000"/>
          </a:ln>
          <a:effectLst/>
        </p:spPr>
      </p:cxnSp>
      <p:sp>
        <p:nvSpPr>
          <p:cNvPr id="17" name="页脚占位符 2"/>
          <p:cNvSpPr>
            <a:spLocks noGrp="1"/>
          </p:cNvSpPr>
          <p:nvPr>
            <p:ph type="ftr" sz="quarter" idx="11"/>
          </p:nvPr>
        </p:nvSpPr>
        <p:spPr>
          <a:xfrm>
            <a:off x="4038600" y="6572908"/>
            <a:ext cx="4114800" cy="234498"/>
          </a:xfrm>
          <a:prstGeom prst="rect">
            <a:avLst/>
          </a:prstGeom>
        </p:spPr>
        <p:txBody>
          <a:bodyPr/>
          <a:lstStyle>
            <a:lvl1pPr>
              <a:defRPr sz="1200">
                <a:solidFill>
                  <a:schemeClr val="bg2">
                    <a:lumMod val="50000"/>
                  </a:schemeClr>
                </a:solidFill>
              </a:defRPr>
            </a:lvl1pPr>
          </a:lstStyle>
          <a:p>
            <a:pPr algn="ctr"/>
            <a:endParaRPr lang="zh-CN" altLang="en-US" dirty="0"/>
          </a:p>
        </p:txBody>
      </p:sp>
      <p:pic>
        <p:nvPicPr>
          <p:cNvPr id="3" name="图片 2">
            <a:extLst>
              <a:ext uri="{FF2B5EF4-FFF2-40B4-BE49-F238E27FC236}">
                <a16:creationId xmlns:a16="http://schemas.microsoft.com/office/drawing/2014/main" id="{DC1B2B5D-3872-0364-A2BB-CD30AFBAEF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3192" y="91381"/>
            <a:ext cx="3952526" cy="640950"/>
          </a:xfrm>
          <a:prstGeom prst="rect">
            <a:avLst/>
          </a:prstGeom>
        </p:spPr>
      </p:pic>
    </p:spTree>
    <p:extLst>
      <p:ext uri="{BB962C8B-B14F-4D97-AF65-F5344CB8AC3E}">
        <p14:creationId xmlns:p14="http://schemas.microsoft.com/office/powerpoint/2010/main" val="4140784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30D6E8-72C1-4297-8423-D9E4388BE142}" type="datetime1">
              <a:rPr lang="zh-CN" altLang="en-US" smtClean="0"/>
              <a:t>2023/9/27</a:t>
            </a:fld>
            <a:endParaRPr lang="zh-CN" altLang="en-US"/>
          </a:p>
        </p:txBody>
      </p:sp>
      <p:sp>
        <p:nvSpPr>
          <p:cNvPr id="16" name="矩形 4"/>
          <p:cNvSpPr/>
          <p:nvPr userDrawn="1"/>
        </p:nvSpPr>
        <p:spPr>
          <a:xfrm>
            <a:off x="0" y="0"/>
            <a:ext cx="12192000" cy="792000"/>
          </a:xfrm>
          <a:prstGeom prst="rect">
            <a:avLst/>
          </a:prstGeom>
          <a:solidFill>
            <a:sysClr val="window" lastClr="FFFFFF">
              <a:lumMod val="95000"/>
            </a:sysClr>
          </a:solidFill>
          <a:ln w="12700" cap="flat" cmpd="sng" algn="ctr">
            <a:noFill/>
            <a:prstDash val="solid"/>
            <a:miter lim="800000"/>
          </a:ln>
          <a:effectLst>
            <a:outerShdw blurRad="228600" dist="50800" dir="5400000" algn="t" rotWithShape="0">
              <a:prstClr val="black">
                <a:alpha val="2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8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页脚占位符 2"/>
          <p:cNvSpPr>
            <a:spLocks noGrp="1"/>
          </p:cNvSpPr>
          <p:nvPr>
            <p:ph type="ftr" sz="quarter" idx="11"/>
          </p:nvPr>
        </p:nvSpPr>
        <p:spPr>
          <a:xfrm>
            <a:off x="4038600" y="6572908"/>
            <a:ext cx="4114800" cy="234498"/>
          </a:xfrm>
          <a:prstGeom prst="rect">
            <a:avLst/>
          </a:prstGeom>
        </p:spPr>
        <p:txBody>
          <a:bodyPr/>
          <a:lstStyle>
            <a:lvl1pPr>
              <a:defRPr sz="1200">
                <a:solidFill>
                  <a:schemeClr val="bg2">
                    <a:lumMod val="50000"/>
                  </a:schemeClr>
                </a:solidFill>
              </a:defRPr>
            </a:lvl1pPr>
          </a:lstStyle>
          <a:p>
            <a:pPr algn="ctr"/>
            <a:endParaRPr lang="zh-CN" altLang="en-US" dirty="0"/>
          </a:p>
        </p:txBody>
      </p:sp>
      <p:pic>
        <p:nvPicPr>
          <p:cNvPr id="4" name="图片 3" descr="华农标志（绿色）"/>
          <p:cNvPicPr>
            <a:picLocks noChangeAspect="1"/>
          </p:cNvPicPr>
          <p:nvPr userDrawn="1">
            <p:custDataLst>
              <p:tags r:id="rId1"/>
            </p:custDataLst>
          </p:nvPr>
        </p:nvPicPr>
        <p:blipFill>
          <a:blip r:embed="rId11"/>
          <a:stretch>
            <a:fillRect/>
          </a:stretch>
        </p:blipFill>
        <p:spPr>
          <a:xfrm>
            <a:off x="652145" y="93980"/>
            <a:ext cx="2526030" cy="603250"/>
          </a:xfrm>
          <a:prstGeom prst="rect">
            <a:avLst/>
          </a:prstGeom>
        </p:spPr>
      </p:pic>
      <p:grpSp>
        <p:nvGrpSpPr>
          <p:cNvPr id="7" name="组合 6"/>
          <p:cNvGrpSpPr/>
          <p:nvPr userDrawn="1"/>
        </p:nvGrpSpPr>
        <p:grpSpPr>
          <a:xfrm>
            <a:off x="9625965" y="0"/>
            <a:ext cx="2561590" cy="791845"/>
            <a:chOff x="9704479" y="0"/>
            <a:chExt cx="1012597" cy="792000"/>
          </a:xfrm>
        </p:grpSpPr>
        <p:sp>
          <p:nvSpPr>
            <p:cNvPr id="8" name="矩形 7"/>
            <p:cNvSpPr/>
            <p:nvPr userDrawn="1">
              <p:custDataLst>
                <p:tags r:id="rId8"/>
              </p:custDataLst>
            </p:nvPr>
          </p:nvSpPr>
          <p:spPr>
            <a:xfrm>
              <a:off x="9704479" y="0"/>
              <a:ext cx="1012597" cy="792000"/>
            </a:xfrm>
            <a:prstGeom prst="rect">
              <a:avLst/>
            </a:prstGeom>
            <a:solidFill>
              <a:schemeClr val="accent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等腰三角形 8"/>
            <p:cNvSpPr/>
            <p:nvPr userDrawn="1">
              <p:custDataLst>
                <p:tags r:id="rId9"/>
              </p:custDataLst>
            </p:nvPr>
          </p:nvSpPr>
          <p:spPr>
            <a:xfrm>
              <a:off x="10113838" y="628773"/>
              <a:ext cx="193881" cy="1632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TextBox 6"/>
          <p:cNvSpPr txBox="1"/>
          <p:nvPr userDrawn="1">
            <p:custDataLst>
              <p:tags r:id="rId2"/>
            </p:custDataLst>
          </p:nvPr>
        </p:nvSpPr>
        <p:spPr>
          <a:xfrm>
            <a:off x="7748905" y="156213"/>
            <a:ext cx="1344000" cy="402590"/>
          </a:xfrm>
          <a:prstGeom prst="rect">
            <a:avLst/>
          </a:prstGeom>
          <a:noFill/>
        </p:spPr>
        <p:txBody>
          <a:bodyPr wrap="square" lIns="0" tIns="48000" rIns="0" bIns="48000" rtlCol="0">
            <a:spAutoFit/>
          </a:bodyPr>
          <a:lstStyle/>
          <a:p>
            <a:pPr algn="ctr"/>
            <a:r>
              <a:rPr lang="zh-CN" altLang="en-US" sz="2000" b="1" dirty="0">
                <a:solidFill>
                  <a:srgbClr val="595959"/>
                </a:solidFill>
                <a:latin typeface="微软雅黑" panose="020B0503020204020204" pitchFamily="34" charset="-122"/>
                <a:ea typeface="微软雅黑" panose="020B0503020204020204" pitchFamily="34" charset="-122"/>
              </a:rPr>
              <a:t>材料与方法</a:t>
            </a:r>
          </a:p>
        </p:txBody>
      </p:sp>
      <p:sp>
        <p:nvSpPr>
          <p:cNvPr id="10" name="TextBox 6"/>
          <p:cNvSpPr txBox="1"/>
          <p:nvPr userDrawn="1">
            <p:custDataLst>
              <p:tags r:id="rId3"/>
            </p:custDataLst>
          </p:nvPr>
        </p:nvSpPr>
        <p:spPr>
          <a:xfrm>
            <a:off x="5284711" y="156213"/>
            <a:ext cx="1344000" cy="402590"/>
          </a:xfrm>
          <a:prstGeom prst="rect">
            <a:avLst/>
          </a:prstGeom>
          <a:noFill/>
        </p:spPr>
        <p:txBody>
          <a:bodyPr wrap="square" lIns="0" tIns="48000" rIns="0" bIns="48000" rtlCol="0">
            <a:spAutoFit/>
          </a:bodyPr>
          <a:lstStyle/>
          <a:p>
            <a:pPr algn="ctr"/>
            <a:r>
              <a:rPr lang="zh-CN" altLang="en-US" sz="2000" b="1" dirty="0">
                <a:solidFill>
                  <a:srgbClr val="595959"/>
                </a:solidFill>
                <a:latin typeface="微软雅黑" panose="020B0503020204020204" pitchFamily="34" charset="-122"/>
                <a:ea typeface="微软雅黑" panose="020B0503020204020204" pitchFamily="34" charset="-122"/>
              </a:rPr>
              <a:t>背景</a:t>
            </a:r>
          </a:p>
        </p:txBody>
      </p:sp>
      <p:cxnSp>
        <p:nvCxnSpPr>
          <p:cNvPr id="11" name="直接连接符 10"/>
          <p:cNvCxnSpPr/>
          <p:nvPr userDrawn="1">
            <p:custDataLst>
              <p:tags r:id="rId4"/>
            </p:custDataLst>
          </p:nvPr>
        </p:nvCxnSpPr>
        <p:spPr>
          <a:xfrm>
            <a:off x="4751722" y="285092"/>
            <a:ext cx="0" cy="245816"/>
          </a:xfrm>
          <a:prstGeom prst="line">
            <a:avLst/>
          </a:prstGeom>
          <a:noFill/>
          <a:ln w="6350" cap="flat" cmpd="sng" algn="ctr">
            <a:solidFill>
              <a:sysClr val="window" lastClr="FFFFFF">
                <a:lumMod val="75000"/>
              </a:sysClr>
            </a:solidFill>
            <a:prstDash val="solid"/>
            <a:miter lim="800000"/>
          </a:ln>
          <a:effectLst/>
        </p:spPr>
      </p:cxnSp>
      <p:sp>
        <p:nvSpPr>
          <p:cNvPr id="12" name="TextBox 9"/>
          <p:cNvSpPr txBox="1"/>
          <p:nvPr userDrawn="1">
            <p:custDataLst>
              <p:tags r:id="rId5"/>
            </p:custDataLst>
          </p:nvPr>
        </p:nvSpPr>
        <p:spPr>
          <a:xfrm>
            <a:off x="10213340" y="156213"/>
            <a:ext cx="1344000" cy="402590"/>
          </a:xfrm>
          <a:prstGeom prst="rect">
            <a:avLst/>
          </a:prstGeom>
          <a:noFill/>
        </p:spPr>
        <p:txBody>
          <a:bodyPr wrap="square" lIns="0" tIns="48000" rIns="0" bIns="48000" rtlCol="0">
            <a:spAutoFit/>
          </a:bodyPr>
          <a:lstStyle/>
          <a:p>
            <a:pPr marL="0" algn="ctr" defTabSz="914400" rtl="0" eaLnBrk="1" latinLnBrk="0" hangingPunct="1"/>
            <a:r>
              <a:rPr lang="zh-CN" altLang="en-US" sz="2000" b="1" kern="1200" dirty="0">
                <a:solidFill>
                  <a:schemeClr val="bg1"/>
                </a:solidFill>
                <a:latin typeface="微软雅黑" panose="020B0503020204020204" pitchFamily="34" charset="-122"/>
                <a:ea typeface="微软雅黑" panose="020B0503020204020204" pitchFamily="34" charset="-122"/>
                <a:cs typeface="+mn-cs"/>
              </a:rPr>
              <a:t>结果</a:t>
            </a:r>
          </a:p>
        </p:txBody>
      </p:sp>
      <p:cxnSp>
        <p:nvCxnSpPr>
          <p:cNvPr id="13" name="直接连接符 12"/>
          <p:cNvCxnSpPr/>
          <p:nvPr userDrawn="1">
            <p:custDataLst>
              <p:tags r:id="rId6"/>
            </p:custDataLst>
          </p:nvPr>
        </p:nvCxnSpPr>
        <p:spPr>
          <a:xfrm>
            <a:off x="9626193" y="285092"/>
            <a:ext cx="0" cy="273970"/>
          </a:xfrm>
          <a:prstGeom prst="line">
            <a:avLst/>
          </a:prstGeom>
          <a:noFill/>
          <a:ln w="6350" cap="flat" cmpd="sng" algn="ctr">
            <a:solidFill>
              <a:sysClr val="window" lastClr="FFFFFF">
                <a:lumMod val="75000"/>
              </a:sysClr>
            </a:solidFill>
            <a:prstDash val="solid"/>
            <a:miter lim="800000"/>
          </a:ln>
          <a:effectLst/>
        </p:spPr>
      </p:cxnSp>
      <p:cxnSp>
        <p:nvCxnSpPr>
          <p:cNvPr id="14" name="直接连接符 13"/>
          <p:cNvCxnSpPr/>
          <p:nvPr userDrawn="1">
            <p:custDataLst>
              <p:tags r:id="rId7"/>
            </p:custDataLst>
          </p:nvPr>
        </p:nvCxnSpPr>
        <p:spPr>
          <a:xfrm>
            <a:off x="7188611" y="285092"/>
            <a:ext cx="0" cy="245816"/>
          </a:xfrm>
          <a:prstGeom prst="line">
            <a:avLst/>
          </a:prstGeom>
          <a:noFill/>
          <a:ln w="6350" cap="flat" cmpd="sng" algn="ctr">
            <a:solidFill>
              <a:sysClr val="window" lastClr="FFFFFF">
                <a:lumMod val="75000"/>
              </a:sysClr>
            </a:solidFill>
            <a:prstDash val="solid"/>
            <a:miter lim="800000"/>
          </a:ln>
          <a:effectLst/>
        </p:spPr>
      </p:cxnSp>
    </p:spTree>
    <p:extLst>
      <p:ext uri="{BB962C8B-B14F-4D97-AF65-F5344CB8AC3E}">
        <p14:creationId xmlns:p14="http://schemas.microsoft.com/office/powerpoint/2010/main" val="1870407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30D6E8-72C1-4297-8423-D9E4388BE142}" type="datetime1">
              <a:rPr lang="zh-CN" altLang="en-US" smtClean="0"/>
              <a:t>2023/9/27</a:t>
            </a:fld>
            <a:endParaRPr lang="zh-CN" altLang="en-US"/>
          </a:p>
        </p:txBody>
      </p:sp>
      <p:sp>
        <p:nvSpPr>
          <p:cNvPr id="17" name="页脚占位符 2"/>
          <p:cNvSpPr>
            <a:spLocks noGrp="1"/>
          </p:cNvSpPr>
          <p:nvPr>
            <p:ph type="ftr" sz="quarter" idx="11"/>
          </p:nvPr>
        </p:nvSpPr>
        <p:spPr>
          <a:xfrm>
            <a:off x="4038600" y="6572908"/>
            <a:ext cx="4114800" cy="234498"/>
          </a:xfrm>
          <a:prstGeom prst="rect">
            <a:avLst/>
          </a:prstGeom>
        </p:spPr>
        <p:txBody>
          <a:bodyPr/>
          <a:lstStyle>
            <a:lvl1pPr>
              <a:defRPr sz="1200">
                <a:solidFill>
                  <a:schemeClr val="bg2">
                    <a:lumMod val="50000"/>
                  </a:schemeClr>
                </a:solidFill>
              </a:defRPr>
            </a:lvl1pPr>
          </a:lstStyle>
          <a:p>
            <a:pPr algn="ctr"/>
            <a:endParaRPr lang="zh-CN" altLang="en-US" dirty="0"/>
          </a:p>
        </p:txBody>
      </p:sp>
      <p:sp>
        <p:nvSpPr>
          <p:cNvPr id="3" name="矩形 4">
            <a:extLst>
              <a:ext uri="{FF2B5EF4-FFF2-40B4-BE49-F238E27FC236}">
                <a16:creationId xmlns:a16="http://schemas.microsoft.com/office/drawing/2014/main" id="{7706BDF8-30AE-17C4-C9D4-CE6214C71C62}"/>
              </a:ext>
            </a:extLst>
          </p:cNvPr>
          <p:cNvSpPr/>
          <p:nvPr userDrawn="1"/>
        </p:nvSpPr>
        <p:spPr>
          <a:xfrm>
            <a:off x="0" y="0"/>
            <a:ext cx="12192000" cy="792000"/>
          </a:xfrm>
          <a:prstGeom prst="rect">
            <a:avLst/>
          </a:prstGeom>
          <a:solidFill>
            <a:sysClr val="window" lastClr="FFFFFF">
              <a:lumMod val="95000"/>
            </a:sysClr>
          </a:solidFill>
          <a:ln w="12700" cap="flat" cmpd="sng" algn="ctr">
            <a:noFill/>
            <a:prstDash val="solid"/>
            <a:miter lim="800000"/>
          </a:ln>
          <a:effectLst>
            <a:outerShdw blurRad="228600" dist="50800" dir="5400000" algn="t" rotWithShape="0">
              <a:prstClr val="black">
                <a:alpha val="2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8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5" name="组合 4">
            <a:extLst>
              <a:ext uri="{FF2B5EF4-FFF2-40B4-BE49-F238E27FC236}">
                <a16:creationId xmlns:a16="http://schemas.microsoft.com/office/drawing/2014/main" id="{0713AF7A-6786-5008-302B-BF6EE466B757}"/>
              </a:ext>
            </a:extLst>
          </p:cNvPr>
          <p:cNvGrpSpPr/>
          <p:nvPr userDrawn="1"/>
        </p:nvGrpSpPr>
        <p:grpSpPr>
          <a:xfrm>
            <a:off x="9326816" y="0"/>
            <a:ext cx="1666800" cy="792000"/>
            <a:chOff x="9661476" y="1271908"/>
            <a:chExt cx="961390" cy="791845"/>
          </a:xfrm>
        </p:grpSpPr>
        <p:sp>
          <p:nvSpPr>
            <p:cNvPr id="6" name="矩形 5">
              <a:extLst>
                <a:ext uri="{FF2B5EF4-FFF2-40B4-BE49-F238E27FC236}">
                  <a16:creationId xmlns:a16="http://schemas.microsoft.com/office/drawing/2014/main" id="{866CA24D-6F85-BBD4-0ED9-C4C89557E7B6}"/>
                </a:ext>
              </a:extLst>
            </p:cNvPr>
            <p:cNvSpPr/>
            <p:nvPr userDrawn="1">
              <p:custDataLst>
                <p:tags r:id="rId1"/>
              </p:custDataLst>
            </p:nvPr>
          </p:nvSpPr>
          <p:spPr>
            <a:xfrm>
              <a:off x="9661476" y="1271908"/>
              <a:ext cx="961390" cy="791845"/>
            </a:xfrm>
            <a:prstGeom prst="rect">
              <a:avLst/>
            </a:prstGeom>
            <a:solidFill>
              <a:srgbClr val="0058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等腰三角形 6">
              <a:extLst>
                <a:ext uri="{FF2B5EF4-FFF2-40B4-BE49-F238E27FC236}">
                  <a16:creationId xmlns:a16="http://schemas.microsoft.com/office/drawing/2014/main" id="{6AED7968-DFDA-1A6B-7F8C-F40676ECAF04}"/>
                </a:ext>
              </a:extLst>
            </p:cNvPr>
            <p:cNvSpPr/>
            <p:nvPr userDrawn="1">
              <p:custDataLst>
                <p:tags r:id="rId2"/>
              </p:custDataLst>
            </p:nvPr>
          </p:nvSpPr>
          <p:spPr>
            <a:xfrm>
              <a:off x="10048887" y="1830861"/>
              <a:ext cx="201687" cy="173235"/>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grpSp>
      <p:sp>
        <p:nvSpPr>
          <p:cNvPr id="9" name="TextBox 6">
            <a:extLst>
              <a:ext uri="{FF2B5EF4-FFF2-40B4-BE49-F238E27FC236}">
                <a16:creationId xmlns:a16="http://schemas.microsoft.com/office/drawing/2014/main" id="{FB18DE2A-0777-2971-0730-1F4B7DD33181}"/>
              </a:ext>
            </a:extLst>
          </p:cNvPr>
          <p:cNvSpPr txBox="1"/>
          <p:nvPr userDrawn="1"/>
        </p:nvSpPr>
        <p:spPr>
          <a:xfrm>
            <a:off x="6096000" y="215903"/>
            <a:ext cx="1344000" cy="404714"/>
          </a:xfrm>
          <a:prstGeom prst="rect">
            <a:avLst/>
          </a:prstGeom>
          <a:noFill/>
        </p:spPr>
        <p:txBody>
          <a:bodyPr wrap="square" lIns="0" tIns="48000" rIns="0" bIns="48000" rtlCol="0">
            <a:spAutoFit/>
          </a:bodyPr>
          <a:lstStyle/>
          <a:p>
            <a:pPr algn="ctr"/>
            <a:r>
              <a:rPr lang="zh-CN" altLang="en-US" sz="2000" b="1" dirty="0">
                <a:solidFill>
                  <a:schemeClr val="tx1"/>
                </a:solidFill>
                <a:latin typeface="微软雅黑" panose="020B0503020204020204" pitchFamily="34" charset="-122"/>
                <a:ea typeface="微软雅黑" panose="020B0503020204020204" pitchFamily="34" charset="-122"/>
              </a:rPr>
              <a:t>材料与方法</a:t>
            </a:r>
          </a:p>
        </p:txBody>
      </p:sp>
      <p:sp>
        <p:nvSpPr>
          <p:cNvPr id="10" name="TextBox 7">
            <a:extLst>
              <a:ext uri="{FF2B5EF4-FFF2-40B4-BE49-F238E27FC236}">
                <a16:creationId xmlns:a16="http://schemas.microsoft.com/office/drawing/2014/main" id="{874F4264-B1E9-F706-344A-FFCD0241ABC6}"/>
              </a:ext>
            </a:extLst>
          </p:cNvPr>
          <p:cNvSpPr txBox="1"/>
          <p:nvPr userDrawn="1"/>
        </p:nvSpPr>
        <p:spPr>
          <a:xfrm>
            <a:off x="7797800" y="215904"/>
            <a:ext cx="1344000" cy="404714"/>
          </a:xfrm>
          <a:prstGeom prst="rect">
            <a:avLst/>
          </a:prstGeom>
          <a:noFill/>
        </p:spPr>
        <p:txBody>
          <a:bodyPr wrap="square" lIns="0" tIns="48000" rIns="0" bIns="48000" rtlCol="0">
            <a:spAutoFit/>
          </a:bodyPr>
          <a:lstStyle/>
          <a:p>
            <a:pPr algn="ctr"/>
            <a:r>
              <a:rPr lang="zh-CN" altLang="en-US" sz="2000" b="1" dirty="0">
                <a:solidFill>
                  <a:schemeClr val="tx1"/>
                </a:solidFill>
                <a:latin typeface="微软雅黑" panose="020B0503020204020204" pitchFamily="34" charset="-122"/>
                <a:ea typeface="微软雅黑" panose="020B0503020204020204" pitchFamily="34" charset="-122"/>
              </a:rPr>
              <a:t>结果</a:t>
            </a:r>
          </a:p>
        </p:txBody>
      </p:sp>
      <p:cxnSp>
        <p:nvCxnSpPr>
          <p:cNvPr id="11" name="直接连接符 10">
            <a:extLst>
              <a:ext uri="{FF2B5EF4-FFF2-40B4-BE49-F238E27FC236}">
                <a16:creationId xmlns:a16="http://schemas.microsoft.com/office/drawing/2014/main" id="{7BFA8754-9327-F927-947B-0B16166C471B}"/>
              </a:ext>
            </a:extLst>
          </p:cNvPr>
          <p:cNvCxnSpPr/>
          <p:nvPr userDrawn="1"/>
        </p:nvCxnSpPr>
        <p:spPr>
          <a:xfrm>
            <a:off x="5952901" y="285092"/>
            <a:ext cx="0" cy="245816"/>
          </a:xfrm>
          <a:prstGeom prst="line">
            <a:avLst/>
          </a:prstGeom>
          <a:noFill/>
          <a:ln w="6350" cap="flat" cmpd="sng" algn="ctr">
            <a:solidFill>
              <a:sysClr val="window" lastClr="FFFFFF">
                <a:lumMod val="75000"/>
              </a:sysClr>
            </a:solidFill>
            <a:prstDash val="solid"/>
            <a:miter lim="800000"/>
          </a:ln>
          <a:effectLst/>
        </p:spPr>
      </p:cxnSp>
      <p:cxnSp>
        <p:nvCxnSpPr>
          <p:cNvPr id="12" name="直接连接符 11">
            <a:extLst>
              <a:ext uri="{FF2B5EF4-FFF2-40B4-BE49-F238E27FC236}">
                <a16:creationId xmlns:a16="http://schemas.microsoft.com/office/drawing/2014/main" id="{9BAF50DD-4598-8E65-A776-EFF6FE919302}"/>
              </a:ext>
            </a:extLst>
          </p:cNvPr>
          <p:cNvCxnSpPr/>
          <p:nvPr userDrawn="1"/>
        </p:nvCxnSpPr>
        <p:spPr>
          <a:xfrm>
            <a:off x="7654699" y="285092"/>
            <a:ext cx="0" cy="273970"/>
          </a:xfrm>
          <a:prstGeom prst="line">
            <a:avLst/>
          </a:prstGeom>
          <a:noFill/>
          <a:ln w="6350" cap="flat" cmpd="sng" algn="ctr">
            <a:solidFill>
              <a:sysClr val="window" lastClr="FFFFFF">
                <a:lumMod val="75000"/>
              </a:sysClr>
            </a:solidFill>
            <a:prstDash val="solid"/>
            <a:miter lim="800000"/>
          </a:ln>
          <a:effectLst/>
        </p:spPr>
      </p:cxnSp>
      <p:sp>
        <p:nvSpPr>
          <p:cNvPr id="13" name="TextBox 6">
            <a:extLst>
              <a:ext uri="{FF2B5EF4-FFF2-40B4-BE49-F238E27FC236}">
                <a16:creationId xmlns:a16="http://schemas.microsoft.com/office/drawing/2014/main" id="{AC1F3D13-7B4E-A3BF-B5EC-EACB0DB2CE71}"/>
              </a:ext>
            </a:extLst>
          </p:cNvPr>
          <p:cNvSpPr txBox="1"/>
          <p:nvPr userDrawn="1"/>
        </p:nvSpPr>
        <p:spPr>
          <a:xfrm>
            <a:off x="4430001" y="215903"/>
            <a:ext cx="1344000" cy="404714"/>
          </a:xfrm>
          <a:prstGeom prst="rect">
            <a:avLst/>
          </a:prstGeom>
          <a:noFill/>
        </p:spPr>
        <p:txBody>
          <a:bodyPr wrap="square" lIns="0" tIns="48000" rIns="0" bIns="48000" rtlCol="0">
            <a:spAutoFit/>
          </a:bodyPr>
          <a:lstStyle/>
          <a:p>
            <a:pPr algn="ctr"/>
            <a:r>
              <a:rPr lang="zh-CN" altLang="en-US" sz="2000" b="1" dirty="0">
                <a:solidFill>
                  <a:schemeClr val="tx1"/>
                </a:solidFill>
                <a:latin typeface="微软雅黑" panose="020B0503020204020204" pitchFamily="34" charset="-122"/>
                <a:ea typeface="微软雅黑" panose="020B0503020204020204" pitchFamily="34" charset="-122"/>
              </a:rPr>
              <a:t>背景</a:t>
            </a:r>
          </a:p>
        </p:txBody>
      </p:sp>
      <p:cxnSp>
        <p:nvCxnSpPr>
          <p:cNvPr id="14" name="直接连接符 13">
            <a:extLst>
              <a:ext uri="{FF2B5EF4-FFF2-40B4-BE49-F238E27FC236}">
                <a16:creationId xmlns:a16="http://schemas.microsoft.com/office/drawing/2014/main" id="{FECB68E2-7E9B-8E46-8C96-6D1C22944E01}"/>
              </a:ext>
            </a:extLst>
          </p:cNvPr>
          <p:cNvCxnSpPr/>
          <p:nvPr userDrawn="1"/>
        </p:nvCxnSpPr>
        <p:spPr>
          <a:xfrm>
            <a:off x="4286902" y="285092"/>
            <a:ext cx="0" cy="245816"/>
          </a:xfrm>
          <a:prstGeom prst="line">
            <a:avLst/>
          </a:prstGeom>
          <a:noFill/>
          <a:ln w="6350" cap="flat" cmpd="sng" algn="ctr">
            <a:solidFill>
              <a:sysClr val="window" lastClr="FFFFFF">
                <a:lumMod val="75000"/>
              </a:sysClr>
            </a:solidFill>
            <a:prstDash val="solid"/>
            <a:miter lim="800000"/>
          </a:ln>
          <a:effectLst/>
        </p:spPr>
      </p:cxnSp>
      <p:sp>
        <p:nvSpPr>
          <p:cNvPr id="15" name="TextBox 9">
            <a:extLst>
              <a:ext uri="{FF2B5EF4-FFF2-40B4-BE49-F238E27FC236}">
                <a16:creationId xmlns:a16="http://schemas.microsoft.com/office/drawing/2014/main" id="{096B14D6-CF6E-E14B-F64B-0A41F66409FA}"/>
              </a:ext>
            </a:extLst>
          </p:cNvPr>
          <p:cNvSpPr txBox="1"/>
          <p:nvPr userDrawn="1"/>
        </p:nvSpPr>
        <p:spPr>
          <a:xfrm>
            <a:off x="9499600" y="215903"/>
            <a:ext cx="1344000" cy="404714"/>
          </a:xfrm>
          <a:prstGeom prst="rect">
            <a:avLst/>
          </a:prstGeom>
          <a:noFill/>
        </p:spPr>
        <p:txBody>
          <a:bodyPr wrap="square" lIns="0" tIns="48000" rIns="0" bIns="48000" rtlCol="0">
            <a:spAutoFit/>
          </a:bodyPr>
          <a:lstStyle/>
          <a:p>
            <a:pPr algn="ctr"/>
            <a:r>
              <a:rPr lang="zh-CN" altLang="en-US" sz="2000" b="1" dirty="0">
                <a:solidFill>
                  <a:schemeClr val="accent6">
                    <a:lumMod val="20000"/>
                    <a:lumOff val="80000"/>
                  </a:schemeClr>
                </a:solidFill>
                <a:latin typeface="微软雅黑" panose="020B0503020204020204" pitchFamily="34" charset="-122"/>
                <a:ea typeface="微软雅黑" panose="020B0503020204020204" pitchFamily="34" charset="-122"/>
              </a:rPr>
              <a:t>反思与展望</a:t>
            </a:r>
          </a:p>
        </p:txBody>
      </p:sp>
      <p:cxnSp>
        <p:nvCxnSpPr>
          <p:cNvPr id="18" name="直接连接符 17">
            <a:extLst>
              <a:ext uri="{FF2B5EF4-FFF2-40B4-BE49-F238E27FC236}">
                <a16:creationId xmlns:a16="http://schemas.microsoft.com/office/drawing/2014/main" id="{8A8D132B-1953-1D9E-C851-392B243D1295}"/>
              </a:ext>
            </a:extLst>
          </p:cNvPr>
          <p:cNvCxnSpPr/>
          <p:nvPr userDrawn="1"/>
        </p:nvCxnSpPr>
        <p:spPr>
          <a:xfrm>
            <a:off x="9309328" y="285092"/>
            <a:ext cx="0" cy="273970"/>
          </a:xfrm>
          <a:prstGeom prst="line">
            <a:avLst/>
          </a:prstGeom>
          <a:noFill/>
          <a:ln w="6350" cap="flat" cmpd="sng" algn="ctr">
            <a:solidFill>
              <a:sysClr val="window" lastClr="FFFFFF">
                <a:lumMod val="75000"/>
              </a:sysClr>
            </a:solidFill>
            <a:prstDash val="solid"/>
            <a:miter lim="800000"/>
          </a:ln>
          <a:effectLst/>
        </p:spPr>
      </p:cxnSp>
      <p:pic>
        <p:nvPicPr>
          <p:cNvPr id="22" name="图片 21">
            <a:extLst>
              <a:ext uri="{FF2B5EF4-FFF2-40B4-BE49-F238E27FC236}">
                <a16:creationId xmlns:a16="http://schemas.microsoft.com/office/drawing/2014/main" id="{650391A7-B47C-B251-77F5-2054A424A05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3192" y="91381"/>
            <a:ext cx="3952526" cy="640950"/>
          </a:xfrm>
          <a:prstGeom prst="rect">
            <a:avLst/>
          </a:prstGeom>
        </p:spPr>
      </p:pic>
    </p:spTree>
    <p:extLst>
      <p:ext uri="{BB962C8B-B14F-4D97-AF65-F5344CB8AC3E}">
        <p14:creationId xmlns:p14="http://schemas.microsoft.com/office/powerpoint/2010/main" val="782026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C413FED-E324-46EB-A0CE-245DBD0BCFF0}" type="datetime1">
              <a:rPr lang="zh-CN" altLang="en-US" smtClean="0"/>
              <a:t>2023/9/27</a:t>
            </a:fld>
            <a:endParaRPr lang="zh-CN" altLang="en-US"/>
          </a:p>
        </p:txBody>
      </p:sp>
      <p:sp>
        <p:nvSpPr>
          <p:cNvPr id="4" name="页脚占位符 2"/>
          <p:cNvSpPr>
            <a:spLocks noGrp="1"/>
          </p:cNvSpPr>
          <p:nvPr>
            <p:ph type="ftr" sz="quarter" idx="11"/>
          </p:nvPr>
        </p:nvSpPr>
        <p:spPr>
          <a:xfrm>
            <a:off x="4038600" y="6572908"/>
            <a:ext cx="4114800" cy="234498"/>
          </a:xfrm>
          <a:prstGeom prst="rect">
            <a:avLst/>
          </a:prstGeom>
        </p:spPr>
        <p:txBody>
          <a:bodyPr/>
          <a:lstStyle>
            <a:lvl1pPr>
              <a:defRPr sz="1200">
                <a:solidFill>
                  <a:schemeClr val="bg2">
                    <a:lumMod val="50000"/>
                  </a:schemeClr>
                </a:solidFill>
              </a:defRPr>
            </a:lvl1pPr>
          </a:lstStyle>
          <a:p>
            <a:pPr algn="ctr"/>
            <a:endParaRPr lang="zh-CN" altLang="en-US" dirty="0"/>
          </a:p>
        </p:txBody>
      </p:sp>
    </p:spTree>
    <p:extLst>
      <p:ext uri="{BB962C8B-B14F-4D97-AF65-F5344CB8AC3E}">
        <p14:creationId xmlns:p14="http://schemas.microsoft.com/office/powerpoint/2010/main" val="528348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DACF80-1CBA-4673-8A95-71174BF4DE44}" type="datetime1">
              <a:rPr lang="zh-CN" altLang="en-US" smtClean="0"/>
              <a:t>2023/9/27</a:t>
            </a:fld>
            <a:endParaRPr lang="zh-CN" altLang="en-US"/>
          </a:p>
        </p:txBody>
      </p:sp>
      <p:sp>
        <p:nvSpPr>
          <p:cNvPr id="4" name="页脚占位符 2"/>
          <p:cNvSpPr>
            <a:spLocks noGrp="1"/>
          </p:cNvSpPr>
          <p:nvPr>
            <p:ph type="ftr" sz="quarter" idx="11"/>
          </p:nvPr>
        </p:nvSpPr>
        <p:spPr>
          <a:xfrm>
            <a:off x="4038600" y="6572908"/>
            <a:ext cx="4114800" cy="234498"/>
          </a:xfrm>
          <a:prstGeom prst="rect">
            <a:avLst/>
          </a:prstGeom>
        </p:spPr>
        <p:txBody>
          <a:bodyPr/>
          <a:lstStyle>
            <a:lvl1pPr>
              <a:defRPr sz="1200">
                <a:solidFill>
                  <a:schemeClr val="bg2">
                    <a:lumMod val="50000"/>
                  </a:schemeClr>
                </a:solidFill>
              </a:defRPr>
            </a:lvl1pPr>
          </a:lstStyle>
          <a:p>
            <a:pPr algn="ctr"/>
            <a:endParaRPr lang="zh-CN" altLang="en-US" dirty="0"/>
          </a:p>
        </p:txBody>
      </p:sp>
    </p:spTree>
    <p:extLst>
      <p:ext uri="{BB962C8B-B14F-4D97-AF65-F5344CB8AC3E}">
        <p14:creationId xmlns:p14="http://schemas.microsoft.com/office/powerpoint/2010/main" val="1826452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EDC5C-1D11-4CBB-8805-F7690F828FF5}" type="datetime1">
              <a:rPr lang="zh-CN" altLang="en-US" smtClean="0"/>
              <a:t>2023/9/27</a:t>
            </a:fld>
            <a:endParaRPr lang="zh-CN" altLang="en-US"/>
          </a:p>
        </p:txBody>
      </p:sp>
      <p:sp>
        <p:nvSpPr>
          <p:cNvPr id="9" name="页脚占位符 2"/>
          <p:cNvSpPr>
            <a:spLocks noGrp="1"/>
          </p:cNvSpPr>
          <p:nvPr>
            <p:ph type="ftr" sz="quarter" idx="3"/>
          </p:nvPr>
        </p:nvSpPr>
        <p:spPr>
          <a:xfrm>
            <a:off x="4038600" y="6486977"/>
            <a:ext cx="4114800" cy="365125"/>
          </a:xfrm>
          <a:prstGeom prst="rect">
            <a:avLst/>
          </a:prstGeom>
        </p:spPr>
        <p:txBody>
          <a:bodyPr/>
          <a:lstStyle>
            <a:lvl1pPr>
              <a:defRPr>
                <a:solidFill>
                  <a:schemeClr val="bg2">
                    <a:lumMod val="50000"/>
                  </a:schemeClr>
                </a:solidFill>
              </a:defRPr>
            </a:lvl1pPr>
          </a:lstStyle>
          <a:p>
            <a:pPr algn="ctr"/>
            <a:endParaRPr lang="zh-CN" altLang="en-US" dirty="0"/>
          </a:p>
        </p:txBody>
      </p:sp>
      <p:sp>
        <p:nvSpPr>
          <p:cNvPr id="5" name="灯片编号占位符 4"/>
          <p:cNvSpPr>
            <a:spLocks noGrp="1"/>
          </p:cNvSpPr>
          <p:nvPr>
            <p:ph type="sldNum" sz="quarter" idx="4"/>
          </p:nvPr>
        </p:nvSpPr>
        <p:spPr>
          <a:xfrm>
            <a:off x="11526520" y="6356350"/>
            <a:ext cx="665480" cy="365125"/>
          </a:xfrm>
          <a:prstGeom prst="rect">
            <a:avLst/>
          </a:prstGeom>
        </p:spPr>
        <p:txBody>
          <a:bodyPr vert="horz" lIns="91440" tIns="45720" rIns="91440" bIns="45720" rtlCol="0" anchor="ctr"/>
          <a:lstStyle>
            <a:lvl1pPr algn="ctr">
              <a:defRPr sz="1400">
                <a:solidFill>
                  <a:schemeClr val="tx1">
                    <a:tint val="75000"/>
                  </a:schemeClr>
                </a:solidFill>
              </a:defRPr>
            </a:lvl1pPr>
          </a:lstStyle>
          <a:p>
            <a:fld id="{1DE805D2-31CC-4E98-BE31-AA1DAACD642B}" type="slidenum">
              <a:rPr lang="zh-CN" altLang="en-US" smtClean="0"/>
              <a:t>‹#›</a:t>
            </a:fld>
            <a:endParaRPr lang="zh-CN" altLang="en-US"/>
          </a:p>
        </p:txBody>
      </p:sp>
    </p:spTree>
    <p:extLst>
      <p:ext uri="{BB962C8B-B14F-4D97-AF65-F5344CB8AC3E}">
        <p14:creationId xmlns:p14="http://schemas.microsoft.com/office/powerpoint/2010/main" val="2225492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2.xml"/><Relationship Id="rId7" Type="http://schemas.openxmlformats.org/officeDocument/2006/relationships/image" Target="../media/image3.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5.jpeg"/><Relationship Id="rId5" Type="http://schemas.openxmlformats.org/officeDocument/2006/relationships/notesSlide" Target="../notesSlides/notesSlide1.xml"/><Relationship Id="rId4"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slideLayout" Target="../slideLayouts/slideLayout7.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tags" Target="../tags/tag34.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5" Type="http://schemas.openxmlformats.org/officeDocument/2006/relationships/tags" Target="../tags/tag27.xml"/><Relationship Id="rId10" Type="http://schemas.openxmlformats.org/officeDocument/2006/relationships/tags" Target="../tags/tag32.xml"/><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7.xml"/><Relationship Id="rId7" Type="http://schemas.openxmlformats.org/officeDocument/2006/relationships/image" Target="../media/image3.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5.jpeg"/><Relationship Id="rId5" Type="http://schemas.openxmlformats.org/officeDocument/2006/relationships/notesSlide" Target="../notesSlides/notesSlide17.xml"/><Relationship Id="rId4"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4.gif"/></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rotWithShape="1">
          <a:blip r:embed="rId6">
            <a:extLst>
              <a:ext uri="{28A0092B-C50C-407E-A947-70E740481C1C}">
                <a14:useLocalDpi xmlns:a14="http://schemas.microsoft.com/office/drawing/2010/main" val="0"/>
              </a:ext>
            </a:extLst>
          </a:blip>
          <a:srcRect l="9375" t="39498" r="10496" b="1702"/>
          <a:stretch>
            <a:fillRect/>
          </a:stretch>
        </p:blipFill>
        <p:spPr>
          <a:xfrm>
            <a:off x="0" y="1988185"/>
            <a:ext cx="12192000" cy="3349519"/>
          </a:xfrm>
          <a:prstGeom prst="rect">
            <a:avLst/>
          </a:prstGeom>
        </p:spPr>
      </p:pic>
      <p:sp>
        <p:nvSpPr>
          <p:cNvPr id="12" name="TextBox 10"/>
          <p:cNvSpPr txBox="1"/>
          <p:nvPr/>
        </p:nvSpPr>
        <p:spPr>
          <a:xfrm>
            <a:off x="2573019" y="5324167"/>
            <a:ext cx="7060388" cy="580840"/>
          </a:xfrm>
          <a:prstGeom prst="rect">
            <a:avLst/>
          </a:prstGeom>
          <a:noFill/>
        </p:spPr>
        <p:txBody>
          <a:bodyPr wrap="square" lIns="91416" tIns="45708" rIns="91416" bIns="45708" rtlCol="0">
            <a:spAutoFit/>
          </a:bodyPr>
          <a:lstStyle>
            <a:defPPr>
              <a:defRPr lang="zh-CN"/>
            </a:defPPr>
            <a:lvl1pPr>
              <a:defRPr sz="2000">
                <a:solidFill>
                  <a:schemeClr val="bg1"/>
                </a:solidFill>
              </a:defRPr>
            </a:lvl1pPr>
          </a:lstStyle>
          <a:p>
            <a:pPr algn="ctr">
              <a:lnSpc>
                <a:spcPct val="150000"/>
              </a:lnSpc>
            </a:pPr>
            <a:r>
              <a:rPr lang="zh-CN" altLang="en-US" sz="2400" b="1"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蛋白多糖对对碰</a:t>
            </a:r>
            <a:r>
              <a:rPr lang="en-US" altLang="zh-CN" sz="2400" b="1"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b="1"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指导老师：王晓聪</a:t>
            </a:r>
          </a:p>
        </p:txBody>
      </p:sp>
      <p:sp>
        <p:nvSpPr>
          <p:cNvPr id="3" name="圆角矩形 1"/>
          <p:cNvSpPr/>
          <p:nvPr>
            <p:custDataLst>
              <p:tags r:id="rId2"/>
            </p:custDataLst>
          </p:nvPr>
        </p:nvSpPr>
        <p:spPr>
          <a:xfrm>
            <a:off x="0" y="1988185"/>
            <a:ext cx="12192000" cy="3358515"/>
          </a:xfrm>
          <a:prstGeom prst="roundRect">
            <a:avLst>
              <a:gd name="adj" fmla="val 0"/>
            </a:avLst>
          </a:prstGeom>
          <a:solidFill>
            <a:srgbClr val="0058A8">
              <a:alpha val="60000"/>
            </a:srgbClr>
          </a:solidFill>
          <a:ln>
            <a:noFill/>
          </a:ln>
          <a:effectLst>
            <a:outerShdw blurRad="2794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4" name="文本框 13"/>
          <p:cNvSpPr txBox="1"/>
          <p:nvPr/>
        </p:nvSpPr>
        <p:spPr>
          <a:xfrm>
            <a:off x="1873842" y="2097371"/>
            <a:ext cx="8156849" cy="1569660"/>
          </a:xfrm>
          <a:prstGeom prst="rect">
            <a:avLst/>
          </a:prstGeom>
          <a:noFill/>
        </p:spPr>
        <p:txBody>
          <a:bodyPr wrap="square" rtlCol="0">
            <a:spAutoFit/>
          </a:bodyPr>
          <a:lstStyle/>
          <a:p>
            <a:pPr algn="ctr"/>
            <a:r>
              <a:rPr lang="zh-CN" altLang="en-US" sz="48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基于神经网络的蛋白质</a:t>
            </a:r>
            <a:r>
              <a:rPr lang="en-US" altLang="zh-CN" sz="48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48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多糖相互作用研究</a:t>
            </a:r>
            <a:endParaRPr lang="en-US" altLang="zh-CN" sz="48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9" name="组合 18"/>
          <p:cNvGrpSpPr/>
          <p:nvPr/>
        </p:nvGrpSpPr>
        <p:grpSpPr>
          <a:xfrm>
            <a:off x="4434790" y="6090696"/>
            <a:ext cx="4482081" cy="505435"/>
            <a:chOff x="-565486" y="2368404"/>
            <a:chExt cx="4482081" cy="505435"/>
          </a:xfrm>
        </p:grpSpPr>
        <p:sp>
          <p:nvSpPr>
            <p:cNvPr id="29" name="iconfont-1086-824979"/>
            <p:cNvSpPr/>
            <p:nvPr/>
          </p:nvSpPr>
          <p:spPr>
            <a:xfrm>
              <a:off x="-565486" y="2368404"/>
              <a:ext cx="353341" cy="469466"/>
            </a:xfrm>
            <a:custGeom>
              <a:avLst/>
              <a:gdLst>
                <a:gd name="T0" fmla="*/ 4817 w 9634"/>
                <a:gd name="T1" fmla="*/ 0 h 12800"/>
                <a:gd name="T2" fmla="*/ 0 w 9634"/>
                <a:gd name="T3" fmla="*/ 4818 h 12800"/>
                <a:gd name="T4" fmla="*/ 4817 w 9634"/>
                <a:gd name="T5" fmla="*/ 12800 h 12800"/>
                <a:gd name="T6" fmla="*/ 9634 w 9634"/>
                <a:gd name="T7" fmla="*/ 4818 h 12800"/>
                <a:gd name="T8" fmla="*/ 4817 w 9634"/>
                <a:gd name="T9" fmla="*/ 0 h 12800"/>
                <a:gd name="T10" fmla="*/ 4817 w 9634"/>
                <a:gd name="T11" fmla="*/ 6999 h 12800"/>
                <a:gd name="T12" fmla="*/ 2636 w 9634"/>
                <a:gd name="T13" fmla="*/ 4818 h 12800"/>
                <a:gd name="T14" fmla="*/ 4817 w 9634"/>
                <a:gd name="T15" fmla="*/ 2636 h 12800"/>
                <a:gd name="T16" fmla="*/ 6998 w 9634"/>
                <a:gd name="T17" fmla="*/ 4818 h 12800"/>
                <a:gd name="T18" fmla="*/ 4817 w 9634"/>
                <a:gd name="T19" fmla="*/ 6999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34" h="12800">
                  <a:moveTo>
                    <a:pt x="4817" y="0"/>
                  </a:moveTo>
                  <a:cubicBezTo>
                    <a:pt x="2156" y="0"/>
                    <a:pt x="0" y="2157"/>
                    <a:pt x="0" y="4818"/>
                  </a:cubicBezTo>
                  <a:cubicBezTo>
                    <a:pt x="0" y="7478"/>
                    <a:pt x="3383" y="12800"/>
                    <a:pt x="4817" y="12800"/>
                  </a:cubicBezTo>
                  <a:cubicBezTo>
                    <a:pt x="6251" y="12800"/>
                    <a:pt x="9634" y="7478"/>
                    <a:pt x="9634" y="4818"/>
                  </a:cubicBezTo>
                  <a:cubicBezTo>
                    <a:pt x="9634" y="2157"/>
                    <a:pt x="7478" y="0"/>
                    <a:pt x="4817" y="0"/>
                  </a:cubicBezTo>
                  <a:close/>
                  <a:moveTo>
                    <a:pt x="4817" y="6999"/>
                  </a:moveTo>
                  <a:cubicBezTo>
                    <a:pt x="3612" y="6999"/>
                    <a:pt x="2636" y="6022"/>
                    <a:pt x="2636" y="4818"/>
                  </a:cubicBezTo>
                  <a:cubicBezTo>
                    <a:pt x="2636" y="3613"/>
                    <a:pt x="3612" y="2636"/>
                    <a:pt x="4817" y="2636"/>
                  </a:cubicBezTo>
                  <a:cubicBezTo>
                    <a:pt x="6022" y="2636"/>
                    <a:pt x="6998" y="3613"/>
                    <a:pt x="6998" y="4818"/>
                  </a:cubicBezTo>
                  <a:cubicBezTo>
                    <a:pt x="6998" y="6022"/>
                    <a:pt x="6022" y="6999"/>
                    <a:pt x="4817" y="6999"/>
                  </a:cubicBezTo>
                  <a:close/>
                </a:path>
              </a:pathLst>
            </a:custGeom>
            <a:solidFill>
              <a:srgbClr val="0058A8"/>
            </a:solidFill>
            <a:ln w="12700" cap="flat" cmpd="sng" algn="ctr">
              <a:noFill/>
              <a:prstDash val="solid"/>
              <a:miter lim="800000"/>
            </a:ln>
            <a:effectLst/>
          </p:spPr>
          <p:txBody>
            <a:bodyPr lIns="160934" tIns="80467" rIns="160934" bIns="80467" rtlCol="0" anchor="ct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marL="0" marR="0" lvl="0" indent="0" algn="ctr" defTabSz="457200" rtl="0" eaLnBrk="1" fontAlgn="auto" latinLnBrk="0" hangingPunct="1">
                <a:lnSpc>
                  <a:spcPct val="100000"/>
                </a:lnSpc>
                <a:spcBef>
                  <a:spcPts val="0"/>
                </a:spcBef>
                <a:buClrTx/>
                <a:buSzTx/>
                <a:buFontTx/>
                <a:buNone/>
                <a:defRPr/>
              </a:pPr>
              <a:endParaRPr kumimoji="0" lang="en-US" sz="317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0" name="文本框 29"/>
            <p:cNvSpPr txBox="1"/>
            <p:nvPr/>
          </p:nvSpPr>
          <p:spPr>
            <a:xfrm>
              <a:off x="-5783" y="2389969"/>
              <a:ext cx="3922378" cy="483870"/>
            </a:xfrm>
            <a:prstGeom prst="rect">
              <a:avLst/>
            </a:prstGeom>
            <a:noFill/>
            <a:effectLst/>
          </p:spPr>
          <p:txBody>
            <a:bodyPr wrap="square" lIns="160934" tIns="80467" rIns="160934" bIns="80467" rtlCol="0">
              <a:spAutoFit/>
            </a:bodyPr>
            <a:lstStyle/>
            <a:p>
              <a:pPr marL="0" marR="0" lvl="0" indent="0" defTabSz="457200" eaLnBrk="1" fontAlgn="auto" latinLnBrk="0" hangingPunct="1">
                <a:lnSpc>
                  <a:spcPct val="100000"/>
                </a:lnSpc>
                <a:spcBef>
                  <a:spcPts val="0"/>
                </a:spcBef>
                <a:buClrTx/>
                <a:buSzTx/>
                <a:buFontTx/>
                <a:buNone/>
                <a:defRPr/>
              </a:pPr>
              <a:r>
                <a:rPr lang="zh-CN" altLang="en-US" sz="2110" b="1"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华中农业大学</a:t>
              </a:r>
              <a:r>
                <a:rPr lang="en-US" altLang="zh-CN" sz="2110" b="1"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110" b="1"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信息学院</a:t>
              </a:r>
              <a:endParaRPr kumimoji="0" lang="zh-CN" altLang="en-US" sz="2110" b="1" i="0" u="none" strike="noStrike" kern="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21" name="文本框 20"/>
          <p:cNvSpPr txBox="1"/>
          <p:nvPr/>
        </p:nvSpPr>
        <p:spPr>
          <a:xfrm>
            <a:off x="10112273" y="2702123"/>
            <a:ext cx="1821332" cy="2443939"/>
          </a:xfrm>
          <a:prstGeom prst="rect">
            <a:avLst/>
          </a:prstGeom>
          <a:noFill/>
        </p:spPr>
        <p:txBody>
          <a:bodyPr wrap="none">
            <a:spAutoFit/>
          </a:bodyPr>
          <a:lstStyle/>
          <a:p>
            <a:pPr marL="342900" indent="-342900">
              <a:lnSpc>
                <a:spcPct val="200000"/>
              </a:lnSpc>
              <a:buFont typeface="+mj-lt"/>
              <a:buAutoNum type="arabicPeriod"/>
            </a:pPr>
            <a:r>
              <a:rPr lang="zh-CN" altLang="en-US" sz="2000" b="1" dirty="0">
                <a:solidFill>
                  <a:schemeClr val="bg1"/>
                </a:solidFill>
                <a:latin typeface="+mn-ea"/>
              </a:rPr>
              <a:t>背景</a:t>
            </a:r>
            <a:endParaRPr lang="en-US" altLang="zh-CN" sz="2000" b="1" dirty="0">
              <a:solidFill>
                <a:schemeClr val="bg1"/>
              </a:solidFill>
              <a:latin typeface="+mn-ea"/>
            </a:endParaRPr>
          </a:p>
          <a:p>
            <a:pPr marL="342900" indent="-342900">
              <a:lnSpc>
                <a:spcPct val="200000"/>
              </a:lnSpc>
              <a:buFont typeface="+mj-lt"/>
              <a:buAutoNum type="arabicPeriod"/>
            </a:pPr>
            <a:r>
              <a:rPr lang="zh-CN" altLang="en-US" sz="2000" b="1" dirty="0">
                <a:solidFill>
                  <a:schemeClr val="bg1"/>
                </a:solidFill>
                <a:latin typeface="+mn-ea"/>
              </a:rPr>
              <a:t>材料与方法</a:t>
            </a:r>
            <a:endParaRPr lang="en-US" altLang="zh-CN" sz="2000" b="1" dirty="0">
              <a:solidFill>
                <a:schemeClr val="bg1"/>
              </a:solidFill>
              <a:latin typeface="+mn-ea"/>
            </a:endParaRPr>
          </a:p>
          <a:p>
            <a:pPr marL="342900" indent="-342900">
              <a:lnSpc>
                <a:spcPct val="200000"/>
              </a:lnSpc>
              <a:buFont typeface="+mj-lt"/>
              <a:buAutoNum type="arabicPeriod"/>
            </a:pPr>
            <a:r>
              <a:rPr lang="zh-CN" altLang="en-US" sz="2000" b="1" dirty="0">
                <a:solidFill>
                  <a:schemeClr val="bg1"/>
                </a:solidFill>
                <a:latin typeface="+mn-ea"/>
              </a:rPr>
              <a:t>结果</a:t>
            </a:r>
            <a:endParaRPr lang="en-US" altLang="zh-CN" sz="2000" b="1" dirty="0">
              <a:solidFill>
                <a:schemeClr val="bg1"/>
              </a:solidFill>
              <a:latin typeface="+mn-ea"/>
            </a:endParaRPr>
          </a:p>
          <a:p>
            <a:pPr marL="342900" indent="-342900">
              <a:lnSpc>
                <a:spcPct val="200000"/>
              </a:lnSpc>
              <a:buFont typeface="+mj-lt"/>
              <a:buAutoNum type="arabicPeriod"/>
            </a:pPr>
            <a:r>
              <a:rPr lang="zh-CN" altLang="en-US" sz="2000" b="1" dirty="0">
                <a:solidFill>
                  <a:schemeClr val="bg1"/>
                </a:solidFill>
                <a:latin typeface="+mn-ea"/>
              </a:rPr>
              <a:t>反思与展望</a:t>
            </a:r>
          </a:p>
        </p:txBody>
      </p:sp>
      <p:pic>
        <p:nvPicPr>
          <p:cNvPr id="5" name="图片 4" descr="华农标志（绿色）"/>
          <p:cNvPicPr>
            <a:picLocks noChangeAspect="1"/>
          </p:cNvPicPr>
          <p:nvPr/>
        </p:nvPicPr>
        <p:blipFill>
          <a:blip r:embed="rId7"/>
          <a:stretch>
            <a:fillRect/>
          </a:stretch>
        </p:blipFill>
        <p:spPr>
          <a:xfrm>
            <a:off x="6955682" y="427362"/>
            <a:ext cx="4121785" cy="984250"/>
          </a:xfrm>
          <a:prstGeom prst="rect">
            <a:avLst/>
          </a:prstGeom>
        </p:spPr>
      </p:pic>
      <p:cxnSp>
        <p:nvCxnSpPr>
          <p:cNvPr id="31" name="直接连接符 30"/>
          <p:cNvCxnSpPr/>
          <p:nvPr userDrawn="1">
            <p:custDataLst>
              <p:tags r:id="rId3"/>
            </p:custDataLst>
          </p:nvPr>
        </p:nvCxnSpPr>
        <p:spPr>
          <a:xfrm flipH="1">
            <a:off x="6096228" y="257787"/>
            <a:ext cx="6985" cy="1453515"/>
          </a:xfrm>
          <a:prstGeom prst="line">
            <a:avLst/>
          </a:prstGeom>
          <a:noFill/>
          <a:ln w="6350" cap="flat" cmpd="sng" algn="ctr">
            <a:solidFill>
              <a:sysClr val="window" lastClr="FFFFFF">
                <a:lumMod val="75000"/>
              </a:sysClr>
            </a:solidFill>
            <a:prstDash val="solid"/>
            <a:miter lim="800000"/>
          </a:ln>
          <a:effectLst/>
        </p:spPr>
      </p:cxnSp>
      <p:pic>
        <p:nvPicPr>
          <p:cNvPr id="8" name="图片 7">
            <a:extLst>
              <a:ext uri="{FF2B5EF4-FFF2-40B4-BE49-F238E27FC236}">
                <a16:creationId xmlns:a16="http://schemas.microsoft.com/office/drawing/2014/main" id="{86952B4A-2E1B-3EC2-B435-FF42C8CBB7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038" y="427362"/>
            <a:ext cx="5704444" cy="925045"/>
          </a:xfrm>
          <a:prstGeom prst="rect">
            <a:avLst/>
          </a:prstGeom>
        </p:spPr>
      </p:pic>
      <p:sp>
        <p:nvSpPr>
          <p:cNvPr id="13" name="文本框 12">
            <a:extLst>
              <a:ext uri="{FF2B5EF4-FFF2-40B4-BE49-F238E27FC236}">
                <a16:creationId xmlns:a16="http://schemas.microsoft.com/office/drawing/2014/main" id="{D05B6FE2-3A1E-6910-AE7D-F7652B0AD15E}"/>
              </a:ext>
            </a:extLst>
          </p:cNvPr>
          <p:cNvSpPr txBox="1"/>
          <p:nvPr/>
        </p:nvSpPr>
        <p:spPr>
          <a:xfrm>
            <a:off x="1873842" y="5788816"/>
            <a:ext cx="6438900" cy="369332"/>
          </a:xfrm>
          <a:prstGeom prst="rect">
            <a:avLst/>
          </a:prstGeom>
          <a:noFill/>
        </p:spPr>
        <p:txBody>
          <a:bodyPr wrap="square">
            <a:spAutoFit/>
          </a:bodyPr>
          <a:lstStyle/>
          <a:p>
            <a:r>
              <a:rPr lang="zh-CN" altLang="en-US" dirty="0"/>
              <a:t>团队成员：施沛廷，张英豪，张玉，赵明洁，李明轩，喻敬涵</a:t>
            </a:r>
          </a:p>
        </p:txBody>
      </p:sp>
    </p:spTree>
  </p:cSld>
  <p:clrMapOvr>
    <a:masterClrMapping/>
  </p:clrMapOvr>
  <p:transition advTm="2422"/>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a:xfrm>
            <a:off x="11290300" y="6303963"/>
            <a:ext cx="9017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BB307F-9B35-4682-BDAD-5A15872FBB74}" type="slidenum">
              <a:rPr kumimoji="0" lang="zh-CN" altLang="en-US" sz="1400" b="0" i="0" u="none" strike="noStrike" kern="1200" cap="none" spc="0" normalizeH="0" baseline="0" noProof="0" smtClean="0">
                <a:ln>
                  <a:noFill/>
                </a:ln>
                <a:solidFill>
                  <a:srgbClr val="000000">
                    <a:tint val="75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zh-CN" altLang="en-US" sz="1400" b="0" i="0" u="none" strike="noStrike" kern="1200" cap="none" spc="0" normalizeH="0" baseline="0" noProof="0" dirty="0">
              <a:ln>
                <a:noFill/>
              </a:ln>
              <a:solidFill>
                <a:srgbClr val="000000">
                  <a:tint val="75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0" name="文本框 9">
            <a:extLst>
              <a:ext uri="{FF2B5EF4-FFF2-40B4-BE49-F238E27FC236}">
                <a16:creationId xmlns:a16="http://schemas.microsoft.com/office/drawing/2014/main" id="{680AB957-052F-02D6-9461-D190CE7505B7}"/>
              </a:ext>
            </a:extLst>
          </p:cNvPr>
          <p:cNvSpPr txBox="1"/>
          <p:nvPr/>
        </p:nvSpPr>
        <p:spPr>
          <a:xfrm flipH="1">
            <a:off x="3269071" y="6550223"/>
            <a:ext cx="75587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0F0F0">
                    <a:lumMod val="50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基于神经网络的蛋白质</a:t>
            </a:r>
            <a:r>
              <a:rPr kumimoji="0" lang="en-US" altLang="zh-CN" sz="1400" b="0" i="0" u="none" strike="noStrike" kern="1200" cap="none" spc="0" normalizeH="0" baseline="0" noProof="0" dirty="0">
                <a:ln>
                  <a:noFill/>
                </a:ln>
                <a:solidFill>
                  <a:srgbClr val="F0F0F0">
                    <a:lumMod val="50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a:t>
            </a:r>
            <a:r>
              <a:rPr kumimoji="0" lang="zh-CN" altLang="en-US" sz="1400" b="0" i="0" u="none" strike="noStrike" kern="1200" cap="none" spc="0" normalizeH="0" baseline="0" noProof="0" dirty="0">
                <a:ln>
                  <a:noFill/>
                </a:ln>
                <a:solidFill>
                  <a:srgbClr val="F0F0F0">
                    <a:lumMod val="50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多糖相互作用研究</a:t>
            </a:r>
          </a:p>
        </p:txBody>
      </p:sp>
      <p:cxnSp>
        <p:nvCxnSpPr>
          <p:cNvPr id="22" name="Straight Connector 560">
            <a:extLst>
              <a:ext uri="{FF2B5EF4-FFF2-40B4-BE49-F238E27FC236}">
                <a16:creationId xmlns:a16="http://schemas.microsoft.com/office/drawing/2014/main" id="{9E364C8E-174E-3404-4F31-154468D13210}"/>
              </a:ext>
            </a:extLst>
          </p:cNvPr>
          <p:cNvCxnSpPr/>
          <p:nvPr/>
        </p:nvCxnSpPr>
        <p:spPr>
          <a:xfrm flipV="1">
            <a:off x="-393700" y="1585125"/>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560">
            <a:extLst>
              <a:ext uri="{FF2B5EF4-FFF2-40B4-BE49-F238E27FC236}">
                <a16:creationId xmlns:a16="http://schemas.microsoft.com/office/drawing/2014/main" id="{15ECD3D1-8AE9-7C7F-9812-0F55F1B79F9A}"/>
              </a:ext>
            </a:extLst>
          </p:cNvPr>
          <p:cNvCxnSpPr/>
          <p:nvPr/>
        </p:nvCxnSpPr>
        <p:spPr>
          <a:xfrm flipV="1">
            <a:off x="-393700" y="2298700"/>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560">
            <a:extLst>
              <a:ext uri="{FF2B5EF4-FFF2-40B4-BE49-F238E27FC236}">
                <a16:creationId xmlns:a16="http://schemas.microsoft.com/office/drawing/2014/main" id="{6C555321-1172-09B5-D0C3-1F9A398E1872}"/>
              </a:ext>
            </a:extLst>
          </p:cNvPr>
          <p:cNvCxnSpPr/>
          <p:nvPr/>
        </p:nvCxnSpPr>
        <p:spPr>
          <a:xfrm flipV="1">
            <a:off x="-393700" y="3103506"/>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560">
            <a:extLst>
              <a:ext uri="{FF2B5EF4-FFF2-40B4-BE49-F238E27FC236}">
                <a16:creationId xmlns:a16="http://schemas.microsoft.com/office/drawing/2014/main" id="{E055FDA4-D189-F202-939D-273E617422ED}"/>
              </a:ext>
            </a:extLst>
          </p:cNvPr>
          <p:cNvCxnSpPr/>
          <p:nvPr/>
        </p:nvCxnSpPr>
        <p:spPr>
          <a:xfrm flipV="1">
            <a:off x="-393700" y="3877668"/>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560">
            <a:extLst>
              <a:ext uri="{FF2B5EF4-FFF2-40B4-BE49-F238E27FC236}">
                <a16:creationId xmlns:a16="http://schemas.microsoft.com/office/drawing/2014/main" id="{4F51F4AA-CE7B-B9EA-F7B1-834C9FD0FC89}"/>
              </a:ext>
            </a:extLst>
          </p:cNvPr>
          <p:cNvCxnSpPr/>
          <p:nvPr/>
        </p:nvCxnSpPr>
        <p:spPr>
          <a:xfrm flipV="1">
            <a:off x="-393700" y="4681316"/>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7612939A-E55D-0F58-0D1F-6FD0B413C083}"/>
              </a:ext>
            </a:extLst>
          </p:cNvPr>
          <p:cNvSpPr txBox="1"/>
          <p:nvPr/>
        </p:nvSpPr>
        <p:spPr>
          <a:xfrm>
            <a:off x="1042403" y="1052816"/>
            <a:ext cx="5129560" cy="559897"/>
          </a:xfrm>
          <a:prstGeom prst="rect">
            <a:avLst/>
          </a:prstGeom>
          <a:noFill/>
        </p:spPr>
        <p:txBody>
          <a:bodyPr wrap="square">
            <a:spAutoFit/>
          </a:bodyPr>
          <a:lstStyle>
            <a:defPPr>
              <a:defRPr lang="zh-CN"/>
            </a:defPPr>
            <a:lvl1pPr marR="0" lvl="0" algn="ctr" fontAlgn="auto">
              <a:lnSpc>
                <a:spcPct val="120000"/>
              </a:lnSpc>
              <a:buClrTx/>
              <a:buSzTx/>
              <a:tabLst/>
              <a:defRPr sz="2800" b="1">
                <a:solidFill>
                  <a:schemeClr val="tx1">
                    <a:lumMod val="85000"/>
                    <a:lumOff val="15000"/>
                  </a:schemeClr>
                </a:solidFill>
              </a:defRPr>
            </a:lvl1pPr>
          </a:lstStyle>
          <a:p>
            <a:r>
              <a:rPr lang="zh-CN" altLang="en-US" dirty="0"/>
              <a:t>蛋白质描述符</a:t>
            </a:r>
            <a:r>
              <a:rPr lang="en-US" altLang="zh-CN" dirty="0"/>
              <a:t>—</a:t>
            </a:r>
            <a:endParaRPr lang="zh-CN" altLang="en-US" dirty="0"/>
          </a:p>
        </p:txBody>
      </p:sp>
      <p:sp>
        <p:nvSpPr>
          <p:cNvPr id="5" name="五边形 21">
            <a:extLst>
              <a:ext uri="{FF2B5EF4-FFF2-40B4-BE49-F238E27FC236}">
                <a16:creationId xmlns:a16="http://schemas.microsoft.com/office/drawing/2014/main" id="{3070C4E1-2C37-F439-C565-C0B9D15D581C}"/>
              </a:ext>
            </a:extLst>
          </p:cNvPr>
          <p:cNvSpPr/>
          <p:nvPr/>
        </p:nvSpPr>
        <p:spPr>
          <a:xfrm>
            <a:off x="0" y="4917558"/>
            <a:ext cx="1749869" cy="365125"/>
          </a:xfrm>
          <a:prstGeom prst="homePlate">
            <a:avLst>
              <a:gd name="adj" fmla="val 317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6" name="文本框 5">
            <a:extLst>
              <a:ext uri="{FF2B5EF4-FFF2-40B4-BE49-F238E27FC236}">
                <a16:creationId xmlns:a16="http://schemas.microsoft.com/office/drawing/2014/main" id="{D27FDC79-2B3F-9082-4F88-79E95228C7E1}"/>
              </a:ext>
            </a:extLst>
          </p:cNvPr>
          <p:cNvSpPr txBox="1"/>
          <p:nvPr/>
        </p:nvSpPr>
        <p:spPr>
          <a:xfrm>
            <a:off x="122509" y="1715925"/>
            <a:ext cx="1396528" cy="369328"/>
          </a:xfrm>
          <a:prstGeom prst="rect">
            <a:avLst/>
          </a:prstGeom>
          <a:noFill/>
        </p:spPr>
        <p:txBody>
          <a:bodyPr wrap="none" lIns="91436" tIns="45718" rIns="91436" bIns="45718"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实验数据</a:t>
            </a:r>
          </a:p>
        </p:txBody>
      </p:sp>
      <p:sp>
        <p:nvSpPr>
          <p:cNvPr id="7" name="文本框 6">
            <a:extLst>
              <a:ext uri="{FF2B5EF4-FFF2-40B4-BE49-F238E27FC236}">
                <a16:creationId xmlns:a16="http://schemas.microsoft.com/office/drawing/2014/main" id="{30E9210B-C9D6-C65E-4097-9AD564249B44}"/>
              </a:ext>
            </a:extLst>
          </p:cNvPr>
          <p:cNvSpPr txBox="1"/>
          <p:nvPr/>
        </p:nvSpPr>
        <p:spPr>
          <a:xfrm>
            <a:off x="122241" y="2605166"/>
            <a:ext cx="1627360" cy="369328"/>
          </a:xfrm>
          <a:prstGeom prst="rect">
            <a:avLst/>
          </a:prstGeom>
          <a:noFill/>
        </p:spPr>
        <p:txBody>
          <a:bodyPr wrap="square" lIns="91436" tIns="45718" rIns="91436" bIns="45718" rtlCol="0">
            <a:spAutoFit/>
          </a:bodyPr>
          <a:lstStyle>
            <a:defPPr>
              <a:defRPr lang="zh-CN"/>
            </a:defPPr>
            <a:lvl1pPr>
              <a:defRPr sz="2000">
                <a:solidFill>
                  <a:schemeClr val="tx1">
                    <a:lumMod val="65000"/>
                    <a:lumOff val="35000"/>
                  </a:schemeClr>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数据预处理</a:t>
            </a:r>
          </a:p>
        </p:txBody>
      </p:sp>
      <p:sp>
        <p:nvSpPr>
          <p:cNvPr id="8" name="文本框 7">
            <a:extLst>
              <a:ext uri="{FF2B5EF4-FFF2-40B4-BE49-F238E27FC236}">
                <a16:creationId xmlns:a16="http://schemas.microsoft.com/office/drawing/2014/main" id="{37B39A52-DA61-A9D8-5A86-3C6B6735ED0E}"/>
              </a:ext>
            </a:extLst>
          </p:cNvPr>
          <p:cNvSpPr txBox="1"/>
          <p:nvPr/>
        </p:nvSpPr>
        <p:spPr>
          <a:xfrm>
            <a:off x="122241" y="4140304"/>
            <a:ext cx="1165696" cy="369328"/>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描述符</a:t>
            </a:r>
          </a:p>
        </p:txBody>
      </p:sp>
      <p:sp>
        <p:nvSpPr>
          <p:cNvPr id="9" name="文本框 8">
            <a:extLst>
              <a:ext uri="{FF2B5EF4-FFF2-40B4-BE49-F238E27FC236}">
                <a16:creationId xmlns:a16="http://schemas.microsoft.com/office/drawing/2014/main" id="{D7341B89-2637-547F-CBB1-C99450FF7850}"/>
              </a:ext>
            </a:extLst>
          </p:cNvPr>
          <p:cNvSpPr txBox="1"/>
          <p:nvPr/>
        </p:nvSpPr>
        <p:spPr>
          <a:xfrm>
            <a:off x="122509" y="4939340"/>
            <a:ext cx="1396528" cy="369328"/>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预测模型</a:t>
            </a:r>
          </a:p>
        </p:txBody>
      </p:sp>
      <p:sp>
        <p:nvSpPr>
          <p:cNvPr id="11" name="文本框 10">
            <a:extLst>
              <a:ext uri="{FF2B5EF4-FFF2-40B4-BE49-F238E27FC236}">
                <a16:creationId xmlns:a16="http://schemas.microsoft.com/office/drawing/2014/main" id="{DA6529F5-C31E-8B8C-0958-0BC97F2571B9}"/>
              </a:ext>
            </a:extLst>
          </p:cNvPr>
          <p:cNvSpPr txBox="1"/>
          <p:nvPr/>
        </p:nvSpPr>
        <p:spPr>
          <a:xfrm>
            <a:off x="122241" y="3383185"/>
            <a:ext cx="1627360"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b="1" dirty="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项目框架</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pic>
        <p:nvPicPr>
          <p:cNvPr id="13" name="图片 12">
            <a:extLst>
              <a:ext uri="{FF2B5EF4-FFF2-40B4-BE49-F238E27FC236}">
                <a16:creationId xmlns:a16="http://schemas.microsoft.com/office/drawing/2014/main" id="{F0EABCE1-3580-81BB-1F35-BDA8A47AA3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3346" y="815908"/>
            <a:ext cx="3202401" cy="1138999"/>
          </a:xfrm>
          <a:prstGeom prst="rect">
            <a:avLst/>
          </a:prstGeom>
        </p:spPr>
      </p:pic>
      <p:sp>
        <p:nvSpPr>
          <p:cNvPr id="20" name="文本框 19">
            <a:extLst>
              <a:ext uri="{FF2B5EF4-FFF2-40B4-BE49-F238E27FC236}">
                <a16:creationId xmlns:a16="http://schemas.microsoft.com/office/drawing/2014/main" id="{3E3136B0-27C9-DFE1-1CB5-5F35EA1B467F}"/>
              </a:ext>
            </a:extLst>
          </p:cNvPr>
          <p:cNvSpPr txBox="1"/>
          <p:nvPr/>
        </p:nvSpPr>
        <p:spPr>
          <a:xfrm>
            <a:off x="2261455" y="2177218"/>
            <a:ext cx="3986708" cy="4175182"/>
          </a:xfrm>
          <a:prstGeom prst="rect">
            <a:avLst/>
          </a:prstGeom>
          <a:noFill/>
        </p:spPr>
        <p:txBody>
          <a:bodyPr wrap="square">
            <a:spAutoFit/>
          </a:bodyPr>
          <a:lstStyle/>
          <a:p>
            <a:pPr>
              <a:lnSpc>
                <a:spcPct val="150000"/>
              </a:lnSpc>
            </a:pPr>
            <a:r>
              <a:rPr lang="zh-CN" altLang="en-US" sz="2000" b="1" dirty="0">
                <a:latin typeface="宋体" panose="02010600030101010101" pitchFamily="2" charset="-122"/>
                <a:ea typeface="宋体" panose="02010600030101010101" pitchFamily="2" charset="-122"/>
              </a:rPr>
              <a:t>氨基酸序列的组成及顺序：</a:t>
            </a:r>
            <a:endParaRPr lang="en-US" altLang="zh-CN" sz="2000" b="1" dirty="0">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rPr>
              <a:t>序列进行</a:t>
            </a:r>
            <a:r>
              <a:rPr lang="en-US" altLang="zh-CN" sz="2000" dirty="0">
                <a:latin typeface="宋体" panose="02010600030101010101" pitchFamily="2" charset="-122"/>
                <a:ea typeface="宋体" panose="02010600030101010101" pitchFamily="2" charset="-122"/>
              </a:rPr>
              <a:t>One-hot</a:t>
            </a:r>
            <a:r>
              <a:rPr lang="zh-CN" altLang="en-US" sz="2000" dirty="0">
                <a:latin typeface="宋体" panose="02010600030101010101" pitchFamily="2" charset="-122"/>
                <a:ea typeface="宋体" panose="02010600030101010101" pitchFamily="2" charset="-122"/>
              </a:rPr>
              <a:t>编码；</a:t>
            </a:r>
            <a:endParaRPr lang="en-US" altLang="zh-CN" sz="2000" dirty="0">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rPr>
              <a:t>每个序列的氨基酸频率；</a:t>
            </a:r>
            <a:endParaRPr lang="en-US" altLang="zh-CN" sz="2000" dirty="0">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en-US" altLang="zh-CN" sz="2000" dirty="0">
                <a:latin typeface="宋体" panose="02010600030101010101" pitchFamily="2" charset="-122"/>
                <a:ea typeface="宋体" panose="02010600030101010101" pitchFamily="2" charset="-122"/>
              </a:rPr>
              <a:t>N-gram </a:t>
            </a:r>
            <a:r>
              <a:rPr lang="zh-CN" altLang="en-US" sz="2000" dirty="0">
                <a:latin typeface="宋体" panose="02010600030101010101" pitchFamily="2" charset="-122"/>
                <a:ea typeface="宋体" panose="02010600030101010101" pitchFamily="2" charset="-122"/>
              </a:rPr>
              <a:t>构成。氨基酸序列的二肽或三肽组成；</a:t>
            </a:r>
            <a:endParaRPr lang="en-US" altLang="zh-CN" sz="2000" dirty="0">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rPr>
              <a:t>原子和化学键组成；</a:t>
            </a:r>
            <a:endParaRPr lang="en-US" altLang="zh-CN" sz="2000" dirty="0">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rPr>
              <a:t>个序列的 </a:t>
            </a:r>
            <a:r>
              <a:rPr lang="en-US" altLang="zh-CN" sz="2000" dirty="0">
                <a:latin typeface="宋体" panose="02010600030101010101" pitchFamily="2" charset="-122"/>
                <a:ea typeface="宋体" panose="02010600030101010101" pitchFamily="2" charset="-122"/>
              </a:rPr>
              <a:t>k </a:t>
            </a:r>
            <a:r>
              <a:rPr lang="zh-CN" altLang="en-US" sz="2000" dirty="0">
                <a:latin typeface="宋体" panose="02010600030101010101" pitchFamily="2" charset="-122"/>
                <a:ea typeface="宋体" panose="02010600030101010101" pitchFamily="2" charset="-122"/>
              </a:rPr>
              <a:t>距氨基酸对组成；</a:t>
            </a:r>
            <a:endParaRPr lang="en-US" altLang="zh-CN" sz="2000" dirty="0">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rPr>
              <a:t>伪氨基酸组成；</a:t>
            </a:r>
            <a:endParaRPr lang="en-US" altLang="zh-CN" sz="2000" dirty="0">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rPr>
              <a:t>两亲假氨基酸组成。</a:t>
            </a:r>
          </a:p>
        </p:txBody>
      </p:sp>
      <p:sp>
        <p:nvSpPr>
          <p:cNvPr id="27" name="文本框 26">
            <a:extLst>
              <a:ext uri="{FF2B5EF4-FFF2-40B4-BE49-F238E27FC236}">
                <a16:creationId xmlns:a16="http://schemas.microsoft.com/office/drawing/2014/main" id="{3F8341A1-014F-71BE-EF88-C3F3AEE15F1C}"/>
              </a:ext>
            </a:extLst>
          </p:cNvPr>
          <p:cNvSpPr txBox="1"/>
          <p:nvPr/>
        </p:nvSpPr>
        <p:spPr>
          <a:xfrm>
            <a:off x="6759749" y="2220749"/>
            <a:ext cx="4665519" cy="2790187"/>
          </a:xfrm>
          <a:prstGeom prst="rect">
            <a:avLst/>
          </a:prstGeom>
          <a:noFill/>
        </p:spPr>
        <p:txBody>
          <a:bodyPr wrap="square">
            <a:spAutoFit/>
          </a:bodyPr>
          <a:lstStyle>
            <a:defPPr>
              <a:defRPr lang="zh-CN"/>
            </a:defPPr>
            <a:lvl1pPr marL="342900" indent="-342900">
              <a:lnSpc>
                <a:spcPct val="150000"/>
              </a:lnSpc>
              <a:buFont typeface="Wingdings" panose="05000000000000000000" pitchFamily="2" charset="2"/>
              <a:buChar char="Ø"/>
              <a:defRPr>
                <a:latin typeface="微软雅黑" panose="020B0503020204020204" pitchFamily="34" charset="-122"/>
                <a:ea typeface="微软雅黑" panose="020B0503020204020204" pitchFamily="34" charset="-122"/>
              </a:defRPr>
            </a:lvl1pPr>
          </a:lstStyle>
          <a:p>
            <a:pPr marL="0" indent="0">
              <a:buNone/>
            </a:pPr>
            <a:r>
              <a:rPr lang="zh-CN" altLang="en-US" sz="2000" b="1" dirty="0">
                <a:latin typeface="宋体" panose="02010600030101010101" pitchFamily="2" charset="-122"/>
                <a:ea typeface="宋体" panose="02010600030101010101" pitchFamily="2" charset="-122"/>
              </a:rPr>
              <a:t>氨基酸的理化性质：</a:t>
            </a:r>
            <a:endParaRPr lang="en-US" altLang="zh-CN" sz="2000" b="1"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基于</a:t>
            </a:r>
            <a:r>
              <a:rPr lang="en-US" altLang="zh-CN" sz="2000" dirty="0">
                <a:latin typeface="宋体" panose="02010600030101010101" pitchFamily="2" charset="-122"/>
                <a:ea typeface="宋体" panose="02010600030101010101" pitchFamily="2" charset="-122"/>
              </a:rPr>
              <a:t>AAIndex1 </a:t>
            </a:r>
            <a:r>
              <a:rPr lang="zh-CN" altLang="en-US" sz="2000" dirty="0">
                <a:latin typeface="宋体" panose="02010600030101010101" pitchFamily="2" charset="-122"/>
                <a:ea typeface="宋体" panose="02010600030101010101" pitchFamily="2" charset="-122"/>
              </a:rPr>
              <a:t>理化特性（归一化莫罗</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布罗托自相关、</a:t>
            </a:r>
            <a:r>
              <a:rPr lang="en-US" altLang="zh-CN" sz="2000" dirty="0">
                <a:latin typeface="宋体" panose="02010600030101010101" pitchFamily="2" charset="-122"/>
                <a:ea typeface="宋体" panose="02010600030101010101" pitchFamily="2" charset="-122"/>
              </a:rPr>
              <a:t> Geary's C</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联合三元描述符（映了它们的静电和疏水相互作用）；</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组成</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过渡</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分布。</a:t>
            </a:r>
          </a:p>
        </p:txBody>
      </p:sp>
    </p:spTree>
    <p:extLst>
      <p:ext uri="{BB962C8B-B14F-4D97-AF65-F5344CB8AC3E}">
        <p14:creationId xmlns:p14="http://schemas.microsoft.com/office/powerpoint/2010/main" val="18118830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五边形 21">
            <a:extLst>
              <a:ext uri="{FF2B5EF4-FFF2-40B4-BE49-F238E27FC236}">
                <a16:creationId xmlns:a16="http://schemas.microsoft.com/office/drawing/2014/main" id="{A7930ADB-0817-8578-5944-0F1375B2DB96}"/>
              </a:ext>
            </a:extLst>
          </p:cNvPr>
          <p:cNvSpPr/>
          <p:nvPr/>
        </p:nvSpPr>
        <p:spPr>
          <a:xfrm>
            <a:off x="0" y="4917558"/>
            <a:ext cx="1749869" cy="365125"/>
          </a:xfrm>
          <a:prstGeom prst="homePlate">
            <a:avLst>
              <a:gd name="adj" fmla="val 317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pic>
        <p:nvPicPr>
          <p:cNvPr id="12" name="图片 11">
            <a:extLst>
              <a:ext uri="{FF2B5EF4-FFF2-40B4-BE49-F238E27FC236}">
                <a16:creationId xmlns:a16="http://schemas.microsoft.com/office/drawing/2014/main" id="{642F1DA7-F98C-9A90-93BB-E3D57F937B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2930"/>
          <a:stretch/>
        </p:blipFill>
        <p:spPr>
          <a:xfrm>
            <a:off x="1947040" y="2789830"/>
            <a:ext cx="2957663" cy="2029709"/>
          </a:xfrm>
          <a:prstGeom prst="rect">
            <a:avLst/>
          </a:prstGeom>
        </p:spPr>
      </p:pic>
      <p:sp>
        <p:nvSpPr>
          <p:cNvPr id="3" name="灯片编号占位符 2"/>
          <p:cNvSpPr>
            <a:spLocks noGrp="1"/>
          </p:cNvSpPr>
          <p:nvPr>
            <p:ph type="sldNum" sz="quarter" idx="4294967295"/>
          </p:nvPr>
        </p:nvSpPr>
        <p:spPr>
          <a:xfrm>
            <a:off x="11290300" y="6303963"/>
            <a:ext cx="9017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BB307F-9B35-4682-BDAD-5A15872FBB74}" type="slidenum">
              <a:rPr kumimoji="0" lang="zh-CN" altLang="en-US" sz="1400" b="0" i="0" u="none" strike="noStrike" kern="1200" cap="none" spc="0" normalizeH="0" baseline="0" noProof="0" smtClean="0">
                <a:ln>
                  <a:noFill/>
                </a:ln>
                <a:solidFill>
                  <a:srgbClr val="000000">
                    <a:tint val="75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zh-CN" altLang="en-US" sz="1400" b="0" i="0" u="none" strike="noStrike" kern="1200" cap="none" spc="0" normalizeH="0" baseline="0" noProof="0" dirty="0">
              <a:ln>
                <a:noFill/>
              </a:ln>
              <a:solidFill>
                <a:srgbClr val="000000">
                  <a:tint val="75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0" name="文本框 9">
            <a:extLst>
              <a:ext uri="{FF2B5EF4-FFF2-40B4-BE49-F238E27FC236}">
                <a16:creationId xmlns:a16="http://schemas.microsoft.com/office/drawing/2014/main" id="{680AB957-052F-02D6-9461-D190CE7505B7}"/>
              </a:ext>
            </a:extLst>
          </p:cNvPr>
          <p:cNvSpPr txBox="1"/>
          <p:nvPr/>
        </p:nvSpPr>
        <p:spPr>
          <a:xfrm flipH="1">
            <a:off x="3269071" y="6550223"/>
            <a:ext cx="75587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0F0F0">
                    <a:lumMod val="50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基于神经网络的蛋白质</a:t>
            </a:r>
            <a:r>
              <a:rPr kumimoji="0" lang="en-US" altLang="zh-CN" sz="1400" b="0" i="0" u="none" strike="noStrike" kern="1200" cap="none" spc="0" normalizeH="0" baseline="0" noProof="0" dirty="0">
                <a:ln>
                  <a:noFill/>
                </a:ln>
                <a:solidFill>
                  <a:srgbClr val="F0F0F0">
                    <a:lumMod val="50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a:t>
            </a:r>
            <a:r>
              <a:rPr kumimoji="0" lang="zh-CN" altLang="en-US" sz="1400" b="0" i="0" u="none" strike="noStrike" kern="1200" cap="none" spc="0" normalizeH="0" baseline="0" noProof="0" dirty="0">
                <a:ln>
                  <a:noFill/>
                </a:ln>
                <a:solidFill>
                  <a:srgbClr val="F0F0F0">
                    <a:lumMod val="50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多糖相互作用研究</a:t>
            </a:r>
          </a:p>
        </p:txBody>
      </p:sp>
      <p:cxnSp>
        <p:nvCxnSpPr>
          <p:cNvPr id="22" name="Straight Connector 560">
            <a:extLst>
              <a:ext uri="{FF2B5EF4-FFF2-40B4-BE49-F238E27FC236}">
                <a16:creationId xmlns:a16="http://schemas.microsoft.com/office/drawing/2014/main" id="{9E364C8E-174E-3404-4F31-154468D13210}"/>
              </a:ext>
            </a:extLst>
          </p:cNvPr>
          <p:cNvCxnSpPr/>
          <p:nvPr/>
        </p:nvCxnSpPr>
        <p:spPr>
          <a:xfrm flipV="1">
            <a:off x="-393700" y="1585125"/>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560">
            <a:extLst>
              <a:ext uri="{FF2B5EF4-FFF2-40B4-BE49-F238E27FC236}">
                <a16:creationId xmlns:a16="http://schemas.microsoft.com/office/drawing/2014/main" id="{15ECD3D1-8AE9-7C7F-9812-0F55F1B79F9A}"/>
              </a:ext>
            </a:extLst>
          </p:cNvPr>
          <p:cNvCxnSpPr/>
          <p:nvPr/>
        </p:nvCxnSpPr>
        <p:spPr>
          <a:xfrm flipV="1">
            <a:off x="-393700" y="2298700"/>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560">
            <a:extLst>
              <a:ext uri="{FF2B5EF4-FFF2-40B4-BE49-F238E27FC236}">
                <a16:creationId xmlns:a16="http://schemas.microsoft.com/office/drawing/2014/main" id="{6C555321-1172-09B5-D0C3-1F9A398E1872}"/>
              </a:ext>
            </a:extLst>
          </p:cNvPr>
          <p:cNvCxnSpPr/>
          <p:nvPr/>
        </p:nvCxnSpPr>
        <p:spPr>
          <a:xfrm flipV="1">
            <a:off x="-393700" y="3103506"/>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560">
            <a:extLst>
              <a:ext uri="{FF2B5EF4-FFF2-40B4-BE49-F238E27FC236}">
                <a16:creationId xmlns:a16="http://schemas.microsoft.com/office/drawing/2014/main" id="{E055FDA4-D189-F202-939D-273E617422ED}"/>
              </a:ext>
            </a:extLst>
          </p:cNvPr>
          <p:cNvCxnSpPr/>
          <p:nvPr/>
        </p:nvCxnSpPr>
        <p:spPr>
          <a:xfrm flipV="1">
            <a:off x="-393700" y="3877668"/>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560">
            <a:extLst>
              <a:ext uri="{FF2B5EF4-FFF2-40B4-BE49-F238E27FC236}">
                <a16:creationId xmlns:a16="http://schemas.microsoft.com/office/drawing/2014/main" id="{4F51F4AA-CE7B-B9EA-F7B1-834C9FD0FC89}"/>
              </a:ext>
            </a:extLst>
          </p:cNvPr>
          <p:cNvCxnSpPr/>
          <p:nvPr/>
        </p:nvCxnSpPr>
        <p:spPr>
          <a:xfrm flipV="1">
            <a:off x="-393700" y="4681316"/>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D27FDC79-2B3F-9082-4F88-79E95228C7E1}"/>
              </a:ext>
            </a:extLst>
          </p:cNvPr>
          <p:cNvSpPr txBox="1"/>
          <p:nvPr/>
        </p:nvSpPr>
        <p:spPr>
          <a:xfrm>
            <a:off x="122509" y="1715925"/>
            <a:ext cx="1396528" cy="369328"/>
          </a:xfrm>
          <a:prstGeom prst="rect">
            <a:avLst/>
          </a:prstGeom>
          <a:noFill/>
        </p:spPr>
        <p:txBody>
          <a:bodyPr wrap="none" lIns="91436" tIns="45718" rIns="91436" bIns="45718"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实验数据</a:t>
            </a:r>
          </a:p>
        </p:txBody>
      </p:sp>
      <p:sp>
        <p:nvSpPr>
          <p:cNvPr id="7" name="文本框 6">
            <a:extLst>
              <a:ext uri="{FF2B5EF4-FFF2-40B4-BE49-F238E27FC236}">
                <a16:creationId xmlns:a16="http://schemas.microsoft.com/office/drawing/2014/main" id="{30E9210B-C9D6-C65E-4097-9AD564249B44}"/>
              </a:ext>
            </a:extLst>
          </p:cNvPr>
          <p:cNvSpPr txBox="1"/>
          <p:nvPr/>
        </p:nvSpPr>
        <p:spPr>
          <a:xfrm>
            <a:off x="122241" y="2605166"/>
            <a:ext cx="1627360" cy="369328"/>
          </a:xfrm>
          <a:prstGeom prst="rect">
            <a:avLst/>
          </a:prstGeom>
          <a:noFill/>
        </p:spPr>
        <p:txBody>
          <a:bodyPr wrap="square" lIns="91436" tIns="45718" rIns="91436" bIns="45718" rtlCol="0">
            <a:spAutoFit/>
          </a:bodyPr>
          <a:lstStyle>
            <a:defPPr>
              <a:defRPr lang="zh-CN"/>
            </a:defPPr>
            <a:lvl1pPr>
              <a:defRPr sz="2000">
                <a:solidFill>
                  <a:schemeClr val="tx1">
                    <a:lumMod val="65000"/>
                    <a:lumOff val="35000"/>
                  </a:schemeClr>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数据预处理</a:t>
            </a:r>
          </a:p>
        </p:txBody>
      </p:sp>
      <p:sp>
        <p:nvSpPr>
          <p:cNvPr id="8" name="文本框 7">
            <a:extLst>
              <a:ext uri="{FF2B5EF4-FFF2-40B4-BE49-F238E27FC236}">
                <a16:creationId xmlns:a16="http://schemas.microsoft.com/office/drawing/2014/main" id="{37B39A52-DA61-A9D8-5A86-3C6B6735ED0E}"/>
              </a:ext>
            </a:extLst>
          </p:cNvPr>
          <p:cNvSpPr txBox="1"/>
          <p:nvPr/>
        </p:nvSpPr>
        <p:spPr>
          <a:xfrm>
            <a:off x="122241" y="4140304"/>
            <a:ext cx="1165696" cy="369328"/>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描述符</a:t>
            </a:r>
          </a:p>
        </p:txBody>
      </p:sp>
      <p:sp>
        <p:nvSpPr>
          <p:cNvPr id="9" name="文本框 8">
            <a:extLst>
              <a:ext uri="{FF2B5EF4-FFF2-40B4-BE49-F238E27FC236}">
                <a16:creationId xmlns:a16="http://schemas.microsoft.com/office/drawing/2014/main" id="{D7341B89-2637-547F-CBB1-C99450FF7850}"/>
              </a:ext>
            </a:extLst>
          </p:cNvPr>
          <p:cNvSpPr txBox="1"/>
          <p:nvPr/>
        </p:nvSpPr>
        <p:spPr>
          <a:xfrm>
            <a:off x="122509" y="4939340"/>
            <a:ext cx="1396528" cy="369328"/>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预测模型</a:t>
            </a:r>
          </a:p>
        </p:txBody>
      </p:sp>
      <p:sp>
        <p:nvSpPr>
          <p:cNvPr id="11" name="文本框 10">
            <a:extLst>
              <a:ext uri="{FF2B5EF4-FFF2-40B4-BE49-F238E27FC236}">
                <a16:creationId xmlns:a16="http://schemas.microsoft.com/office/drawing/2014/main" id="{DA6529F5-C31E-8B8C-0958-0BC97F2571B9}"/>
              </a:ext>
            </a:extLst>
          </p:cNvPr>
          <p:cNvSpPr txBox="1"/>
          <p:nvPr/>
        </p:nvSpPr>
        <p:spPr>
          <a:xfrm>
            <a:off x="122241" y="3383185"/>
            <a:ext cx="1627360"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b="1" dirty="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项目框架</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pic>
        <p:nvPicPr>
          <p:cNvPr id="2" name="图片 1">
            <a:extLst>
              <a:ext uri="{FF2B5EF4-FFF2-40B4-BE49-F238E27FC236}">
                <a16:creationId xmlns:a16="http://schemas.microsoft.com/office/drawing/2014/main" id="{21020628-58AC-3D69-C101-B7ECF24756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8029"/>
          <a:stretch/>
        </p:blipFill>
        <p:spPr>
          <a:xfrm>
            <a:off x="5102142" y="1573699"/>
            <a:ext cx="3350324" cy="48233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文本框 3">
            <a:extLst>
              <a:ext uri="{FF2B5EF4-FFF2-40B4-BE49-F238E27FC236}">
                <a16:creationId xmlns:a16="http://schemas.microsoft.com/office/drawing/2014/main" id="{6F31869F-F0AB-DFE0-755E-B1A840886818}"/>
              </a:ext>
            </a:extLst>
          </p:cNvPr>
          <p:cNvSpPr txBox="1"/>
          <p:nvPr/>
        </p:nvSpPr>
        <p:spPr>
          <a:xfrm>
            <a:off x="1847215" y="969721"/>
            <a:ext cx="4574367" cy="559897"/>
          </a:xfrm>
          <a:prstGeom prst="rect">
            <a:avLst/>
          </a:prstGeom>
          <a:noFill/>
        </p:spPr>
        <p:txBody>
          <a:bodyPr wrap="square">
            <a:spAutoFit/>
          </a:bodyPr>
          <a:lstStyle>
            <a:defPPr>
              <a:defRPr lang="zh-CN"/>
            </a:defPPr>
            <a:lvl1pPr marR="0" lvl="0" algn="ctr" fontAlgn="auto">
              <a:lnSpc>
                <a:spcPct val="120000"/>
              </a:lnSpc>
              <a:buClrTx/>
              <a:buSzTx/>
              <a:tabLst/>
              <a:defRPr sz="2800" b="1">
                <a:solidFill>
                  <a:schemeClr val="tx1">
                    <a:lumMod val="85000"/>
                    <a:lumOff val="15000"/>
                  </a:schemeClr>
                </a:solidFill>
              </a:defRPr>
            </a:lvl1pPr>
          </a:lstStyle>
          <a:p>
            <a:r>
              <a:rPr lang="en-US" altLang="zh-CN" dirty="0" err="1"/>
              <a:t>GlycoproteinProphet</a:t>
            </a:r>
            <a:r>
              <a:rPr lang="en-US" altLang="zh-CN" dirty="0"/>
              <a:t> </a:t>
            </a:r>
            <a:r>
              <a:rPr lang="zh-CN" altLang="en-US" dirty="0"/>
              <a:t>模型</a:t>
            </a:r>
            <a:endParaRPr lang="en-US" altLang="zh-CN" dirty="0"/>
          </a:p>
        </p:txBody>
      </p:sp>
      <p:graphicFrame>
        <p:nvGraphicFramePr>
          <p:cNvPr id="13" name="表格 12">
            <a:extLst>
              <a:ext uri="{FF2B5EF4-FFF2-40B4-BE49-F238E27FC236}">
                <a16:creationId xmlns:a16="http://schemas.microsoft.com/office/drawing/2014/main" id="{0232EA9D-03A7-BE5C-358B-916374C94C15}"/>
              </a:ext>
            </a:extLst>
          </p:cNvPr>
          <p:cNvGraphicFramePr>
            <a:graphicFrameLocks noGrp="1"/>
          </p:cNvGraphicFramePr>
          <p:nvPr>
            <p:extLst>
              <p:ext uri="{D42A27DB-BD31-4B8C-83A1-F6EECF244321}">
                <p14:modId xmlns:p14="http://schemas.microsoft.com/office/powerpoint/2010/main" val="3377002987"/>
              </p:ext>
            </p:extLst>
          </p:nvPr>
        </p:nvGraphicFramePr>
        <p:xfrm>
          <a:off x="8515619" y="2700804"/>
          <a:ext cx="3542420" cy="1953898"/>
        </p:xfrm>
        <a:graphic>
          <a:graphicData uri="http://schemas.openxmlformats.org/drawingml/2006/table">
            <a:tbl>
              <a:tblPr firstRow="1" firstCol="1" bandRow="1"/>
              <a:tblGrid>
                <a:gridCol w="1771210">
                  <a:extLst>
                    <a:ext uri="{9D8B030D-6E8A-4147-A177-3AD203B41FA5}">
                      <a16:colId xmlns:a16="http://schemas.microsoft.com/office/drawing/2014/main" val="3377195248"/>
                    </a:ext>
                  </a:extLst>
                </a:gridCol>
                <a:gridCol w="1771210">
                  <a:extLst>
                    <a:ext uri="{9D8B030D-6E8A-4147-A177-3AD203B41FA5}">
                      <a16:colId xmlns:a16="http://schemas.microsoft.com/office/drawing/2014/main" val="2513252566"/>
                    </a:ext>
                  </a:extLst>
                </a:gridCol>
              </a:tblGrid>
              <a:tr h="334855">
                <a:tc>
                  <a:txBody>
                    <a:bodyPr/>
                    <a:lstStyle/>
                    <a:p>
                      <a:pPr algn="ctr"/>
                      <a:r>
                        <a:rPr lang="en-US" sz="1800" kern="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Layer</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Param</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159685"/>
                  </a:ext>
                </a:extLst>
              </a:tr>
              <a:tr h="321047">
                <a:tc>
                  <a:txBody>
                    <a:bodyPr/>
                    <a:lstStyle/>
                    <a:p>
                      <a:pPr algn="ctr"/>
                      <a:r>
                        <a:rPr lang="en-US" sz="18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Linea:1-1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800" kern="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151616</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35300724"/>
                  </a:ext>
                </a:extLst>
              </a:tr>
              <a:tr h="321047">
                <a:tc>
                  <a:txBody>
                    <a:bodyPr/>
                    <a:lstStyle/>
                    <a:p>
                      <a:pPr algn="ctr"/>
                      <a:r>
                        <a:rPr lang="en-US" sz="1800" b="1" kern="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Dropout</a:t>
                      </a:r>
                      <a:r>
                        <a:rPr lang="en-US" sz="1800" kern="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:1-2</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r>
                        <a:rPr lang="en-US" sz="1800" kern="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0.2</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54191412"/>
                  </a:ext>
                </a:extLst>
              </a:tr>
              <a:tr h="321047">
                <a:tc>
                  <a:txBody>
                    <a:bodyPr/>
                    <a:lstStyle/>
                    <a:p>
                      <a:pPr algn="ctr"/>
                      <a:r>
                        <a:rPr lang="en-US" sz="1800" b="1" kern="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RNN</a:t>
                      </a:r>
                      <a:r>
                        <a:rPr lang="en-US" sz="1800" b="0" kern="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:1-3</a:t>
                      </a:r>
                      <a:endParaRPr lang="zh-CN" sz="16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r>
                        <a:rPr lang="en-US" sz="1800" b="0" kern="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5248</a:t>
                      </a:r>
                      <a:endParaRPr lang="zh-CN" sz="16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092264872"/>
                  </a:ext>
                </a:extLst>
              </a:tr>
              <a:tr h="321047">
                <a:tc>
                  <a:txBody>
                    <a:bodyPr/>
                    <a:lstStyle/>
                    <a:p>
                      <a:pPr algn="ctr"/>
                      <a:r>
                        <a:rPr lang="en-US" sz="18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Linea:1-4</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r>
                        <a:rPr lang="en-US" sz="1800" kern="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33</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950474711"/>
                  </a:ext>
                </a:extLst>
              </a:tr>
              <a:tr h="334855">
                <a:tc>
                  <a:txBody>
                    <a:bodyPr/>
                    <a:lstStyle/>
                    <a:p>
                      <a:pPr algn="ctr"/>
                      <a:r>
                        <a:rPr lang="en-US" sz="18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Total params</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r>
                        <a:rPr lang="en-US" sz="1800" kern="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156897</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6184483"/>
                  </a:ext>
                </a:extLst>
              </a:tr>
            </a:tbl>
          </a:graphicData>
        </a:graphic>
      </p:graphicFrame>
      <p:sp>
        <p:nvSpPr>
          <p:cNvPr id="15" name="文本框 14">
            <a:extLst>
              <a:ext uri="{FF2B5EF4-FFF2-40B4-BE49-F238E27FC236}">
                <a16:creationId xmlns:a16="http://schemas.microsoft.com/office/drawing/2014/main" id="{32DB19E2-1D48-1DD1-C4EE-1A8052725C26}"/>
              </a:ext>
            </a:extLst>
          </p:cNvPr>
          <p:cNvSpPr txBox="1"/>
          <p:nvPr/>
        </p:nvSpPr>
        <p:spPr>
          <a:xfrm>
            <a:off x="9842211" y="2235834"/>
            <a:ext cx="1898939" cy="369332"/>
          </a:xfrm>
          <a:prstGeom prst="rect">
            <a:avLst/>
          </a:prstGeom>
          <a:noFill/>
        </p:spPr>
        <p:txBody>
          <a:bodyPr wrap="square">
            <a:spAutoFit/>
          </a:bodyPr>
          <a:lstStyle/>
          <a:p>
            <a:pPr algn="just"/>
            <a:r>
              <a:rPr lang="zh-CN" altLang="zh-CN" sz="1800" b="1" kern="0" dirty="0">
                <a:effectLst/>
                <a:ea typeface="宋体" panose="02010600030101010101" pitchFamily="2" charset="-122"/>
                <a:cs typeface="宋体" panose="02010600030101010101" pitchFamily="2" charset="-122"/>
              </a:rPr>
              <a:t>模型参数</a:t>
            </a:r>
            <a:endParaRPr lang="zh-CN" altLang="en-US" dirty="0"/>
          </a:p>
        </p:txBody>
      </p:sp>
      <p:sp>
        <p:nvSpPr>
          <p:cNvPr id="17" name="矩形: 圆角 16">
            <a:extLst>
              <a:ext uri="{FF2B5EF4-FFF2-40B4-BE49-F238E27FC236}">
                <a16:creationId xmlns:a16="http://schemas.microsoft.com/office/drawing/2014/main" id="{E171FBEA-73BE-8EB0-1499-BC9A8B4E1589}"/>
              </a:ext>
            </a:extLst>
          </p:cNvPr>
          <p:cNvSpPr/>
          <p:nvPr/>
        </p:nvSpPr>
        <p:spPr>
          <a:xfrm>
            <a:off x="4636899" y="1634210"/>
            <a:ext cx="945573" cy="559897"/>
          </a:xfrm>
          <a:prstGeom prst="roundRect">
            <a:avLst/>
          </a:prstGeom>
          <a:solidFill>
            <a:srgbClr val="84C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三层</a:t>
            </a:r>
          </a:p>
        </p:txBody>
      </p:sp>
      <p:sp>
        <p:nvSpPr>
          <p:cNvPr id="18" name="矩形: 圆角 17">
            <a:extLst>
              <a:ext uri="{FF2B5EF4-FFF2-40B4-BE49-F238E27FC236}">
                <a16:creationId xmlns:a16="http://schemas.microsoft.com/office/drawing/2014/main" id="{40F982E3-6EFE-687B-0916-00CBBC762D95}"/>
              </a:ext>
            </a:extLst>
          </p:cNvPr>
          <p:cNvSpPr/>
          <p:nvPr/>
        </p:nvSpPr>
        <p:spPr>
          <a:xfrm>
            <a:off x="7233521" y="1574803"/>
            <a:ext cx="945573" cy="559897"/>
          </a:xfrm>
          <a:prstGeom prst="roundRect">
            <a:avLst/>
          </a:prstGeom>
          <a:solidFill>
            <a:srgbClr val="84C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RNN</a:t>
            </a:r>
            <a:endParaRPr lang="zh-CN" altLang="en-US" b="1" dirty="0">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8B6A8619-A432-F996-1B16-6FC0FF9B4E8A}"/>
              </a:ext>
            </a:extLst>
          </p:cNvPr>
          <p:cNvSpPr/>
          <p:nvPr/>
        </p:nvSpPr>
        <p:spPr>
          <a:xfrm>
            <a:off x="5783909" y="1573699"/>
            <a:ext cx="1279537" cy="559897"/>
          </a:xfrm>
          <a:prstGeom prst="roundRect">
            <a:avLst/>
          </a:prstGeom>
          <a:solidFill>
            <a:srgbClr val="84C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Dropout</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30925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p:cNvSpPr txBox="1"/>
          <p:nvPr/>
        </p:nvSpPr>
        <p:spPr>
          <a:xfrm>
            <a:off x="11290300" y="6303963"/>
            <a:ext cx="9017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BB307F-9B35-4682-BDAD-5A15872FBB74}" type="slidenum">
              <a:rPr lang="zh-CN" altLang="en-US" smtClean="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12</a:t>
            </a:fld>
            <a:endParaRPr lang="zh-CN" altLang="en-US"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五边形 21">
            <a:extLst>
              <a:ext uri="{FF2B5EF4-FFF2-40B4-BE49-F238E27FC236}">
                <a16:creationId xmlns:a16="http://schemas.microsoft.com/office/drawing/2014/main" id="{DBB75A0A-8E5E-2083-B8BA-8D1147C661A1}"/>
              </a:ext>
            </a:extLst>
          </p:cNvPr>
          <p:cNvSpPr/>
          <p:nvPr/>
        </p:nvSpPr>
        <p:spPr>
          <a:xfrm>
            <a:off x="0" y="1986439"/>
            <a:ext cx="1870364" cy="645879"/>
          </a:xfrm>
          <a:prstGeom prst="homePlate">
            <a:avLst>
              <a:gd name="adj" fmla="val 317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7" name="文本框 6">
            <a:extLst>
              <a:ext uri="{FF2B5EF4-FFF2-40B4-BE49-F238E27FC236}">
                <a16:creationId xmlns:a16="http://schemas.microsoft.com/office/drawing/2014/main" id="{94024825-74CD-C839-A75A-5D727C351A2E}"/>
              </a:ext>
            </a:extLst>
          </p:cNvPr>
          <p:cNvSpPr txBox="1"/>
          <p:nvPr/>
        </p:nvSpPr>
        <p:spPr>
          <a:xfrm>
            <a:off x="122509" y="2124715"/>
            <a:ext cx="1396528" cy="369328"/>
          </a:xfrm>
          <a:prstGeom prst="rect">
            <a:avLst/>
          </a:prstGeom>
          <a:noFill/>
        </p:spPr>
        <p:txBody>
          <a:bodyPr wrap="none" lIns="91436" tIns="45718" rIns="91436" bIns="45718" rtlCol="0">
            <a:spAutoFit/>
          </a:bodyPr>
          <a:lstStyle>
            <a:defPPr>
              <a:defRPr lang="zh-CN"/>
            </a:defPPr>
            <a:lvl1pPr>
              <a:defRPr sz="2000">
                <a:solidFill>
                  <a:schemeClr val="tx1">
                    <a:lumMod val="65000"/>
                    <a:lumOff val="35000"/>
                  </a:schemeClr>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800" b="1" dirty="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实验分组</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9" name="文本框 8">
            <a:extLst>
              <a:ext uri="{FF2B5EF4-FFF2-40B4-BE49-F238E27FC236}">
                <a16:creationId xmlns:a16="http://schemas.microsoft.com/office/drawing/2014/main" id="{882F9475-098E-D0A7-BE83-82E676EA2170}"/>
              </a:ext>
            </a:extLst>
          </p:cNvPr>
          <p:cNvSpPr txBox="1"/>
          <p:nvPr/>
        </p:nvSpPr>
        <p:spPr>
          <a:xfrm>
            <a:off x="122510" y="3732011"/>
            <a:ext cx="1627360" cy="646327"/>
          </a:xfrm>
          <a:prstGeom prst="rect">
            <a:avLst/>
          </a:prstGeom>
          <a:noFill/>
        </p:spPr>
        <p:txBody>
          <a:bodyPr wrap="square" lIns="91436" tIns="45718" rIns="91436" bIns="45718" rtlCol="0">
            <a:spAutoFit/>
          </a:bodyPr>
          <a:lstStyle>
            <a:defPPr>
              <a:defRPr lang="zh-CN"/>
            </a:defPPr>
            <a:lvl1pPr>
              <a:defRPr sz="2800">
                <a:solidFill>
                  <a:schemeClr val="tx1">
                    <a:lumMod val="65000"/>
                    <a:lumOff val="35000"/>
                  </a:schemeClr>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1" i="0" u="none" strike="noStrike" kern="1200" cap="none" spc="0" normalizeH="0" baseline="0" noProof="0" dirty="0" err="1">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Siglecs</a:t>
            </a: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家族特异性结合</a:t>
            </a:r>
          </a:p>
        </p:txBody>
      </p:sp>
      <p:sp>
        <p:nvSpPr>
          <p:cNvPr id="10" name="文本框 9">
            <a:extLst>
              <a:ext uri="{FF2B5EF4-FFF2-40B4-BE49-F238E27FC236}">
                <a16:creationId xmlns:a16="http://schemas.microsoft.com/office/drawing/2014/main" id="{CC2E31FC-3360-53CC-05ED-8B36BD05BF3F}"/>
              </a:ext>
            </a:extLst>
          </p:cNvPr>
          <p:cNvSpPr txBox="1"/>
          <p:nvPr/>
        </p:nvSpPr>
        <p:spPr>
          <a:xfrm>
            <a:off x="122509" y="2928363"/>
            <a:ext cx="1396528" cy="369328"/>
          </a:xfrm>
          <a:prstGeom prst="rect">
            <a:avLst/>
          </a:prstGeom>
          <a:noFill/>
        </p:spPr>
        <p:txBody>
          <a:bodyPr wrap="none" lIns="91436" tIns="45718" rIns="91436" bIns="45718" rtlCol="0">
            <a:spAutoFit/>
          </a:bodyPr>
          <a:lstStyle>
            <a:defPPr>
              <a:defRPr lang="zh-CN"/>
            </a:defPPr>
            <a:lvl1pPr marL="285750" indent="-285750">
              <a:buFont typeface="Wingdings" panose="05000000000000000000" pitchFamily="2" charset="2"/>
              <a:buChar char="Ø"/>
              <a:defRPr b="1">
                <a:solidFill>
                  <a:schemeClr val="bg1"/>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dirty="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预测性能</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2" name="椭圆 1">
            <a:extLst>
              <a:ext uri="{FF2B5EF4-FFF2-40B4-BE49-F238E27FC236}">
                <a16:creationId xmlns:a16="http://schemas.microsoft.com/office/drawing/2014/main" id="{1D96F945-2BA0-4BA6-5B5D-6637418E0E39}"/>
              </a:ext>
            </a:extLst>
          </p:cNvPr>
          <p:cNvSpPr/>
          <p:nvPr/>
        </p:nvSpPr>
        <p:spPr>
          <a:xfrm>
            <a:off x="10633576" y="1503835"/>
            <a:ext cx="1313447" cy="1311252"/>
          </a:xfrm>
          <a:prstGeom prst="ellipse">
            <a:avLst/>
          </a:prstGeom>
          <a:solidFill>
            <a:srgbClr val="84C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蛋白</a:t>
            </a:r>
          </a:p>
        </p:txBody>
      </p:sp>
      <p:sp>
        <p:nvSpPr>
          <p:cNvPr id="3" name="椭圆 2">
            <a:extLst>
              <a:ext uri="{FF2B5EF4-FFF2-40B4-BE49-F238E27FC236}">
                <a16:creationId xmlns:a16="http://schemas.microsoft.com/office/drawing/2014/main" id="{41988175-D4BB-181C-F87C-153EEA4F14A4}"/>
              </a:ext>
            </a:extLst>
          </p:cNvPr>
          <p:cNvSpPr/>
          <p:nvPr/>
        </p:nvSpPr>
        <p:spPr>
          <a:xfrm>
            <a:off x="10701296" y="3831068"/>
            <a:ext cx="1313447" cy="1311252"/>
          </a:xfrm>
          <a:prstGeom prst="ellipse">
            <a:avLst/>
          </a:prstGeom>
          <a:solidFill>
            <a:srgbClr val="84C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糖</a:t>
            </a:r>
          </a:p>
        </p:txBody>
      </p:sp>
      <p:sp>
        <p:nvSpPr>
          <p:cNvPr id="5" name="文本框 4">
            <a:extLst>
              <a:ext uri="{FF2B5EF4-FFF2-40B4-BE49-F238E27FC236}">
                <a16:creationId xmlns:a16="http://schemas.microsoft.com/office/drawing/2014/main" id="{07305332-E01B-3557-3941-633FD55A006A}"/>
              </a:ext>
            </a:extLst>
          </p:cNvPr>
          <p:cNvSpPr txBox="1"/>
          <p:nvPr/>
        </p:nvSpPr>
        <p:spPr>
          <a:xfrm>
            <a:off x="820773" y="1020185"/>
            <a:ext cx="4574367" cy="559897"/>
          </a:xfrm>
          <a:prstGeom prst="rect">
            <a:avLst/>
          </a:prstGeom>
          <a:noFill/>
        </p:spPr>
        <p:txBody>
          <a:bodyPr wrap="square" rtlCol="0">
            <a:spAutoFit/>
          </a:bodyPr>
          <a:lstStyle/>
          <a:p>
            <a:pPr algn="ctr">
              <a:lnSpc>
                <a:spcPct val="120000"/>
              </a:lnSpc>
              <a:spcBef>
                <a:spcPts val="0"/>
              </a:spcBef>
              <a:spcAft>
                <a:spcPts val="0"/>
              </a:spcAft>
            </a:pPr>
            <a:r>
              <a:rPr lang="zh-CN" altLang="en-US" sz="2800" b="1" dirty="0">
                <a:solidFill>
                  <a:schemeClr val="tx1">
                    <a:lumMod val="85000"/>
                    <a:lumOff val="15000"/>
                  </a:schemeClr>
                </a:solidFill>
              </a:rPr>
              <a:t>分组抽样</a:t>
            </a:r>
            <a:endParaRPr lang="en-US" altLang="zh-CN" sz="2800" b="1" dirty="0">
              <a:solidFill>
                <a:schemeClr val="tx1">
                  <a:lumMod val="85000"/>
                  <a:lumOff val="15000"/>
                </a:schemeClr>
              </a:solidFill>
            </a:endParaRPr>
          </a:p>
        </p:txBody>
      </p:sp>
      <p:sp>
        <p:nvSpPr>
          <p:cNvPr id="6" name="矩形: 圆角 5">
            <a:extLst>
              <a:ext uri="{FF2B5EF4-FFF2-40B4-BE49-F238E27FC236}">
                <a16:creationId xmlns:a16="http://schemas.microsoft.com/office/drawing/2014/main" id="{5D7452C9-9165-770A-DC04-B594810EFFD6}"/>
              </a:ext>
            </a:extLst>
          </p:cNvPr>
          <p:cNvSpPr/>
          <p:nvPr/>
        </p:nvSpPr>
        <p:spPr>
          <a:xfrm>
            <a:off x="2712215" y="2342211"/>
            <a:ext cx="1540359" cy="907569"/>
          </a:xfrm>
          <a:prstGeom prst="roundRect">
            <a:avLst/>
          </a:prstGeom>
          <a:solidFill>
            <a:srgbClr val="84C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数据太大</a:t>
            </a:r>
          </a:p>
        </p:txBody>
      </p:sp>
      <p:sp>
        <p:nvSpPr>
          <p:cNvPr id="8" name="矩形 7">
            <a:extLst>
              <a:ext uri="{FF2B5EF4-FFF2-40B4-BE49-F238E27FC236}">
                <a16:creationId xmlns:a16="http://schemas.microsoft.com/office/drawing/2014/main" id="{AACF94D0-2DD5-A27D-EE5F-E728541B6430}"/>
              </a:ext>
            </a:extLst>
          </p:cNvPr>
          <p:cNvSpPr/>
          <p:nvPr/>
        </p:nvSpPr>
        <p:spPr>
          <a:xfrm>
            <a:off x="2712215" y="3571579"/>
            <a:ext cx="1540359" cy="830997"/>
          </a:xfrm>
          <a:prstGeom prst="rect">
            <a:avLst/>
          </a:prstGeom>
          <a:noFill/>
        </p:spPr>
        <p:txBody>
          <a:bodyPr wrap="square" lIns="91440" tIns="45720" rIns="91440" bIns="45720">
            <a:spAutoFit/>
          </a:bodyPr>
          <a:lstStyle/>
          <a:p>
            <a:pPr algn="ctr"/>
            <a:r>
              <a:rPr lang="en-US" altLang="zh-CN" sz="4800" b="0" cap="none" spc="0" dirty="0">
                <a:ln w="0"/>
                <a:effectLst>
                  <a:reflection blurRad="6350" stA="53000" endA="300" endPos="35500" dir="5400000" sy="-90000" algn="bl" rotWithShape="0"/>
                </a:effectLst>
              </a:rPr>
              <a:t>15G</a:t>
            </a:r>
            <a:endParaRPr lang="zh-CN" altLang="en-US" sz="4800" b="0" cap="none" spc="0" dirty="0">
              <a:ln w="0"/>
              <a:effectLst>
                <a:reflection blurRad="6350" stA="53000" endA="300" endPos="35500" dir="5400000" sy="-90000" algn="bl" rotWithShape="0"/>
              </a:effectLst>
            </a:endParaRPr>
          </a:p>
        </p:txBody>
      </p:sp>
      <p:sp>
        <p:nvSpPr>
          <p:cNvPr id="11" name="箭头: 右 10">
            <a:extLst>
              <a:ext uri="{FF2B5EF4-FFF2-40B4-BE49-F238E27FC236}">
                <a16:creationId xmlns:a16="http://schemas.microsoft.com/office/drawing/2014/main" id="{B95102E0-D112-FA76-FB17-B7E0E5325A71}"/>
              </a:ext>
            </a:extLst>
          </p:cNvPr>
          <p:cNvSpPr/>
          <p:nvPr/>
        </p:nvSpPr>
        <p:spPr>
          <a:xfrm>
            <a:off x="4960857" y="3011333"/>
            <a:ext cx="3149219" cy="830997"/>
          </a:xfrm>
          <a:prstGeom prst="rightArrow">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5AB3B625-404D-8285-A14D-B6966F30214F}"/>
              </a:ext>
            </a:extLst>
          </p:cNvPr>
          <p:cNvSpPr txBox="1"/>
          <p:nvPr/>
        </p:nvSpPr>
        <p:spPr>
          <a:xfrm>
            <a:off x="5235335" y="2585962"/>
            <a:ext cx="2304878" cy="559897"/>
          </a:xfrm>
          <a:prstGeom prst="rect">
            <a:avLst/>
          </a:prstGeom>
          <a:noFill/>
        </p:spPr>
        <p:txBody>
          <a:bodyPr wrap="square" rtlCol="0">
            <a:spAutoFit/>
          </a:bodyPr>
          <a:lstStyle/>
          <a:p>
            <a:pPr algn="ctr">
              <a:lnSpc>
                <a:spcPct val="120000"/>
              </a:lnSpc>
              <a:spcBef>
                <a:spcPts val="0"/>
              </a:spcBef>
              <a:spcAft>
                <a:spcPts val="0"/>
              </a:spcAft>
            </a:pPr>
            <a:r>
              <a:rPr lang="zh-CN" altLang="en-US" sz="2800" dirty="0">
                <a:solidFill>
                  <a:schemeClr val="tx1">
                    <a:lumMod val="85000"/>
                    <a:lumOff val="15000"/>
                  </a:schemeClr>
                </a:solidFill>
              </a:rPr>
              <a:t>分别选</a:t>
            </a:r>
            <a:endParaRPr lang="en-US" altLang="zh-CN" sz="2800" dirty="0">
              <a:solidFill>
                <a:schemeClr val="tx1">
                  <a:lumMod val="85000"/>
                  <a:lumOff val="15000"/>
                </a:schemeClr>
              </a:solidFill>
            </a:endParaRPr>
          </a:p>
        </p:txBody>
      </p:sp>
      <p:sp>
        <p:nvSpPr>
          <p:cNvPr id="16" name="文本框 15">
            <a:extLst>
              <a:ext uri="{FF2B5EF4-FFF2-40B4-BE49-F238E27FC236}">
                <a16:creationId xmlns:a16="http://schemas.microsoft.com/office/drawing/2014/main" id="{91472D9D-ADC6-2DDD-5623-A74B63AC7FE5}"/>
              </a:ext>
            </a:extLst>
          </p:cNvPr>
          <p:cNvSpPr txBox="1"/>
          <p:nvPr/>
        </p:nvSpPr>
        <p:spPr>
          <a:xfrm>
            <a:off x="5521455" y="3725467"/>
            <a:ext cx="2247835" cy="523220"/>
          </a:xfrm>
          <a:prstGeom prst="rect">
            <a:avLst/>
          </a:prstGeom>
          <a:noFill/>
        </p:spPr>
        <p:txBody>
          <a:bodyPr wrap="square">
            <a:spAutoFit/>
          </a:bodyPr>
          <a:lstStyle/>
          <a:p>
            <a:r>
              <a:rPr kumimoji="0" lang="en-US" altLang="zh-CN" sz="2800" b="0" i="0" u="none" strike="noStrike" kern="1200" cap="none" spc="0" normalizeH="0" baseline="0" noProof="0" dirty="0">
                <a:ln>
                  <a:noFill/>
                </a:ln>
                <a:solidFill>
                  <a:srgbClr val="000000">
                    <a:lumMod val="85000"/>
                    <a:lumOff val="15000"/>
                  </a:srgbClr>
                </a:solidFill>
                <a:effectLst/>
                <a:uLnTx/>
                <a:uFillTx/>
                <a:latin typeface="Times New Roman"/>
                <a:ea typeface="宋体"/>
                <a:cs typeface="+mn-cs"/>
              </a:rPr>
              <a:t>10 / 100</a:t>
            </a:r>
            <a:r>
              <a:rPr kumimoji="0" lang="zh-CN" altLang="en-US" sz="2800" b="0" i="0" u="none" strike="noStrike" kern="1200" cap="none" spc="0" normalizeH="0" baseline="0" noProof="0" dirty="0">
                <a:ln>
                  <a:noFill/>
                </a:ln>
                <a:solidFill>
                  <a:srgbClr val="000000">
                    <a:lumMod val="85000"/>
                    <a:lumOff val="15000"/>
                  </a:srgbClr>
                </a:solidFill>
                <a:effectLst/>
                <a:uLnTx/>
                <a:uFillTx/>
                <a:latin typeface="Times New Roman"/>
                <a:ea typeface="宋体"/>
                <a:cs typeface="+mn-cs"/>
              </a:rPr>
              <a:t>种</a:t>
            </a:r>
            <a:endParaRPr lang="zh-CN" altLang="en-US" dirty="0"/>
          </a:p>
        </p:txBody>
      </p:sp>
      <p:pic>
        <p:nvPicPr>
          <p:cNvPr id="13" name="图片 12">
            <a:extLst>
              <a:ext uri="{FF2B5EF4-FFF2-40B4-BE49-F238E27FC236}">
                <a16:creationId xmlns:a16="http://schemas.microsoft.com/office/drawing/2014/main" id="{62F0025A-2F39-4314-CA38-17B708E6B0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8" r="70050"/>
          <a:stretch/>
        </p:blipFill>
        <p:spPr>
          <a:xfrm>
            <a:off x="7841304" y="1560893"/>
            <a:ext cx="2777012" cy="4345892"/>
          </a:xfrm>
          <a:prstGeom prst="rect">
            <a:avLst/>
          </a:prstGeom>
        </p:spPr>
      </p:pic>
      <p:sp>
        <p:nvSpPr>
          <p:cNvPr id="22" name="矩形: 圆角 21">
            <a:extLst>
              <a:ext uri="{FF2B5EF4-FFF2-40B4-BE49-F238E27FC236}">
                <a16:creationId xmlns:a16="http://schemas.microsoft.com/office/drawing/2014/main" id="{AAF405DE-F390-21AC-0C60-59E785C3D087}"/>
              </a:ext>
            </a:extLst>
          </p:cNvPr>
          <p:cNvSpPr/>
          <p:nvPr/>
        </p:nvSpPr>
        <p:spPr>
          <a:xfrm>
            <a:off x="2837820" y="5817733"/>
            <a:ext cx="8452479" cy="667014"/>
          </a:xfrm>
          <a:prstGeom prst="roundRect">
            <a:avLst/>
          </a:prstGeom>
          <a:noFill/>
          <a:ln w="57150">
            <a:solidFill>
              <a:srgbClr val="0058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0" i="0" dirty="0">
                <a:solidFill>
                  <a:srgbClr val="07133E"/>
                </a:solidFill>
                <a:effectLst/>
                <a:latin typeface="宋体" panose="02010600030101010101" pitchFamily="2" charset="-122"/>
                <a:ea typeface="宋体" panose="02010600030101010101" pitchFamily="2" charset="-122"/>
              </a:rPr>
              <a:t>可以有效地减少实验的时间和成本，同时保证实验的可靠性和代表性</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p:cNvSpPr txBox="1"/>
          <p:nvPr/>
        </p:nvSpPr>
        <p:spPr>
          <a:xfrm>
            <a:off x="11290300" y="6303963"/>
            <a:ext cx="9017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BB307F-9B35-4682-BDAD-5A15872FBB74}" type="slidenum">
              <a:rPr lang="zh-CN" altLang="en-US" smtClean="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13</a:t>
            </a:fld>
            <a:endParaRPr lang="zh-CN" altLang="en-US"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五边形 21">
            <a:extLst>
              <a:ext uri="{FF2B5EF4-FFF2-40B4-BE49-F238E27FC236}">
                <a16:creationId xmlns:a16="http://schemas.microsoft.com/office/drawing/2014/main" id="{DBB75A0A-8E5E-2083-B8BA-8D1147C661A1}"/>
              </a:ext>
            </a:extLst>
          </p:cNvPr>
          <p:cNvSpPr/>
          <p:nvPr/>
        </p:nvSpPr>
        <p:spPr>
          <a:xfrm>
            <a:off x="0" y="2803049"/>
            <a:ext cx="1870364" cy="645879"/>
          </a:xfrm>
          <a:prstGeom prst="homePlate">
            <a:avLst>
              <a:gd name="adj" fmla="val 317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7" name="文本框 6">
            <a:extLst>
              <a:ext uri="{FF2B5EF4-FFF2-40B4-BE49-F238E27FC236}">
                <a16:creationId xmlns:a16="http://schemas.microsoft.com/office/drawing/2014/main" id="{94024825-74CD-C839-A75A-5D727C351A2E}"/>
              </a:ext>
            </a:extLst>
          </p:cNvPr>
          <p:cNvSpPr txBox="1"/>
          <p:nvPr/>
        </p:nvSpPr>
        <p:spPr>
          <a:xfrm>
            <a:off x="122509" y="2124715"/>
            <a:ext cx="1396528" cy="369328"/>
          </a:xfrm>
          <a:prstGeom prst="rect">
            <a:avLst/>
          </a:prstGeom>
          <a:noFill/>
        </p:spPr>
        <p:txBody>
          <a:bodyPr wrap="none" lIns="91436" tIns="45718" rIns="91436" bIns="45718" rtlCol="0">
            <a:spAutoFit/>
          </a:bodyPr>
          <a:lstStyle>
            <a:defPPr>
              <a:defRPr lang="zh-CN"/>
            </a:defPPr>
            <a:lvl1pPr>
              <a:defRPr sz="2000">
                <a:solidFill>
                  <a:schemeClr val="tx1">
                    <a:lumMod val="65000"/>
                    <a:lumOff val="35000"/>
                  </a:schemeClr>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800" b="1" dirty="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实验分组</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9" name="文本框 8">
            <a:extLst>
              <a:ext uri="{FF2B5EF4-FFF2-40B4-BE49-F238E27FC236}">
                <a16:creationId xmlns:a16="http://schemas.microsoft.com/office/drawing/2014/main" id="{882F9475-098E-D0A7-BE83-82E676EA2170}"/>
              </a:ext>
            </a:extLst>
          </p:cNvPr>
          <p:cNvSpPr txBox="1"/>
          <p:nvPr/>
        </p:nvSpPr>
        <p:spPr>
          <a:xfrm>
            <a:off x="122510" y="3732011"/>
            <a:ext cx="1627360" cy="646327"/>
          </a:xfrm>
          <a:prstGeom prst="rect">
            <a:avLst/>
          </a:prstGeom>
          <a:noFill/>
        </p:spPr>
        <p:txBody>
          <a:bodyPr wrap="square" lIns="91436" tIns="45718" rIns="91436" bIns="45718" rtlCol="0">
            <a:spAutoFit/>
          </a:bodyPr>
          <a:lstStyle>
            <a:defPPr>
              <a:defRPr lang="zh-CN"/>
            </a:defPPr>
            <a:lvl1pPr>
              <a:defRPr sz="2800">
                <a:solidFill>
                  <a:schemeClr val="tx1">
                    <a:lumMod val="65000"/>
                    <a:lumOff val="35000"/>
                  </a:schemeClr>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1" i="0" u="none" strike="noStrike" kern="1200" cap="none" spc="0" normalizeH="0" baseline="0" noProof="0" dirty="0" err="1">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Siglecs</a:t>
            </a: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家族特异性结合</a:t>
            </a:r>
          </a:p>
        </p:txBody>
      </p:sp>
      <p:sp>
        <p:nvSpPr>
          <p:cNvPr id="10" name="文本框 9">
            <a:extLst>
              <a:ext uri="{FF2B5EF4-FFF2-40B4-BE49-F238E27FC236}">
                <a16:creationId xmlns:a16="http://schemas.microsoft.com/office/drawing/2014/main" id="{CC2E31FC-3360-53CC-05ED-8B36BD05BF3F}"/>
              </a:ext>
            </a:extLst>
          </p:cNvPr>
          <p:cNvSpPr txBox="1"/>
          <p:nvPr/>
        </p:nvSpPr>
        <p:spPr>
          <a:xfrm>
            <a:off x="122509" y="2928363"/>
            <a:ext cx="1396528" cy="369328"/>
          </a:xfrm>
          <a:prstGeom prst="rect">
            <a:avLst/>
          </a:prstGeom>
          <a:noFill/>
        </p:spPr>
        <p:txBody>
          <a:bodyPr wrap="none" lIns="91436" tIns="45718" rIns="91436" bIns="45718" rtlCol="0">
            <a:spAutoFit/>
          </a:bodyPr>
          <a:lstStyle>
            <a:defPPr>
              <a:defRPr lang="zh-CN"/>
            </a:defPPr>
            <a:lvl1pPr marL="285750" indent="-285750">
              <a:buFont typeface="Wingdings" panose="05000000000000000000" pitchFamily="2" charset="2"/>
              <a:buChar char="Ø"/>
              <a:defRPr b="1">
                <a:solidFill>
                  <a:schemeClr val="bg1"/>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dirty="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预测性能</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pic>
        <p:nvPicPr>
          <p:cNvPr id="3" name="图片 2" title="fig:">
            <a:extLst>
              <a:ext uri="{FF2B5EF4-FFF2-40B4-BE49-F238E27FC236}">
                <a16:creationId xmlns:a16="http://schemas.microsoft.com/office/drawing/2014/main" id="{7005B5B3-8A79-7576-DF63-C17211CC556D}"/>
              </a:ext>
            </a:extLst>
          </p:cNvPr>
          <p:cNvPicPr/>
          <p:nvPr/>
        </p:nvPicPr>
        <p:blipFill>
          <a:blip r:embed="rId3"/>
          <a:stretch>
            <a:fillRect/>
          </a:stretch>
        </p:blipFill>
        <p:spPr bwMode="auto">
          <a:xfrm>
            <a:off x="2153515" y="1823056"/>
            <a:ext cx="5305654" cy="3440605"/>
          </a:xfrm>
          <a:prstGeom prst="rect">
            <a:avLst/>
          </a:prstGeom>
          <a:noFill/>
          <a:ln w="9525">
            <a:noFill/>
            <a:headEnd/>
            <a:tailEnd/>
          </a:ln>
        </p:spPr>
      </p:pic>
      <p:sp>
        <p:nvSpPr>
          <p:cNvPr id="8" name="文本框 7">
            <a:extLst>
              <a:ext uri="{FF2B5EF4-FFF2-40B4-BE49-F238E27FC236}">
                <a16:creationId xmlns:a16="http://schemas.microsoft.com/office/drawing/2014/main" id="{243AB21B-A6DE-CB9E-4A5D-02EEFD9EC651}"/>
              </a:ext>
            </a:extLst>
          </p:cNvPr>
          <p:cNvSpPr txBox="1"/>
          <p:nvPr/>
        </p:nvSpPr>
        <p:spPr>
          <a:xfrm>
            <a:off x="2153515" y="5880543"/>
            <a:ext cx="9432347" cy="461665"/>
          </a:xfrm>
          <a:prstGeom prst="rect">
            <a:avLst/>
          </a:prstGeom>
          <a:noFill/>
        </p:spPr>
        <p:txBody>
          <a:bodyPr wrap="square">
            <a:spAutoFit/>
          </a:bodyPr>
          <a:lstStyle/>
          <a:p>
            <a:pPr indent="226695" algn="just"/>
            <a:r>
              <a:rPr lang="en-US" altLang="zh-CN" sz="1200" kern="10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[1] </a:t>
            </a:r>
            <a:r>
              <a:rPr lang="en-US" altLang="zh-CN" sz="1200" kern="100" dirty="0" err="1">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Lundstrøm</a:t>
            </a:r>
            <a:r>
              <a:rPr lang="en-US" altLang="zh-CN" sz="1200" kern="10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 J, Korhonen E, </a:t>
            </a:r>
            <a:r>
              <a:rPr lang="en-US" altLang="zh-CN" sz="1200" kern="100" dirty="0" err="1">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Lisacek</a:t>
            </a:r>
            <a:r>
              <a:rPr lang="en-US" altLang="zh-CN" sz="1200" kern="10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 F, </a:t>
            </a:r>
            <a:r>
              <a:rPr lang="en-US" altLang="zh-CN" sz="1200" kern="100" dirty="0" err="1">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Bojar</a:t>
            </a:r>
            <a:r>
              <a:rPr lang="en-US" altLang="zh-CN" sz="1200" kern="10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 D. </a:t>
            </a:r>
            <a:r>
              <a:rPr lang="en-US" altLang="zh-CN" sz="1200" kern="100" dirty="0" err="1">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LectinOracle</a:t>
            </a:r>
            <a:r>
              <a:rPr lang="en-US" altLang="zh-CN" sz="1200" kern="10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 A Generalizable Deep Learning Model for Lectin-Glycan Binding Prediction. Adv Sci (</a:t>
            </a:r>
            <a:r>
              <a:rPr lang="en-US" altLang="zh-CN" sz="1200" kern="100" dirty="0" err="1">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Weinh</a:t>
            </a:r>
            <a:r>
              <a:rPr lang="en-US" altLang="zh-CN" sz="1200" kern="10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 2022 Jan;9(1):e2103807. </a:t>
            </a:r>
            <a:r>
              <a:rPr lang="en-US" altLang="zh-CN" sz="1200" kern="100" dirty="0" err="1">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doi</a:t>
            </a:r>
            <a:r>
              <a:rPr lang="en-US" altLang="zh-CN" sz="1200" kern="10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 10.1002/advs.202103807. </a:t>
            </a:r>
            <a:r>
              <a:rPr lang="en-US" altLang="zh-CN" sz="1200" kern="100" dirty="0" err="1">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Epub</a:t>
            </a:r>
            <a:r>
              <a:rPr lang="en-US" altLang="zh-CN" sz="1200" kern="10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 2021 Dec 4. PMID: 34862760; PMCID: PMC8728848.</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矩形: 圆角 5">
            <a:extLst>
              <a:ext uri="{FF2B5EF4-FFF2-40B4-BE49-F238E27FC236}">
                <a16:creationId xmlns:a16="http://schemas.microsoft.com/office/drawing/2014/main" id="{7A62E5FF-B3FA-5CC3-2B14-72C7F5FEE7E9}"/>
              </a:ext>
            </a:extLst>
          </p:cNvPr>
          <p:cNvSpPr/>
          <p:nvPr/>
        </p:nvSpPr>
        <p:spPr>
          <a:xfrm>
            <a:off x="7823418" y="2494043"/>
            <a:ext cx="4246072" cy="2558603"/>
          </a:xfrm>
          <a:prstGeom prst="roundRect">
            <a:avLst/>
          </a:prstGeom>
          <a:noFill/>
          <a:ln w="57150">
            <a:solidFill>
              <a:srgbClr val="0058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457200">
              <a:lnSpc>
                <a:spcPct val="150000"/>
              </a:lnSpc>
              <a:buFont typeface="+mj-lt"/>
              <a:buAutoNum type="arabicPeriod"/>
            </a:pPr>
            <a:r>
              <a:rPr lang="en-US" altLang="zh-CN" sz="2000" dirty="0" err="1">
                <a:solidFill>
                  <a:srgbClr val="07133E"/>
                </a:solidFill>
                <a:latin typeface="宋体" panose="02010600030101010101" pitchFamily="2" charset="-122"/>
                <a:ea typeface="宋体" panose="02010600030101010101" pitchFamily="2" charset="-122"/>
              </a:rPr>
              <a:t>LectinOracle</a:t>
            </a:r>
            <a:r>
              <a:rPr lang="en-US" altLang="zh-CN" sz="2000" dirty="0">
                <a:solidFill>
                  <a:srgbClr val="07133E"/>
                </a:solidFill>
                <a:latin typeface="宋体" panose="02010600030101010101" pitchFamily="2" charset="-122"/>
                <a:ea typeface="宋体" panose="02010600030101010101" pitchFamily="2" charset="-122"/>
              </a:rPr>
              <a:t>[1]</a:t>
            </a:r>
            <a:r>
              <a:rPr lang="zh-CN" altLang="en-US" sz="2000" dirty="0">
                <a:solidFill>
                  <a:srgbClr val="07133E"/>
                </a:solidFill>
                <a:latin typeface="宋体" panose="02010600030101010101" pitchFamily="2" charset="-122"/>
                <a:ea typeface="宋体" panose="02010600030101010101" pitchFamily="2" charset="-122"/>
              </a:rPr>
              <a:t>中采用了</a:t>
            </a:r>
            <a:r>
              <a:rPr lang="en-US" altLang="zh-CN" sz="2000" dirty="0">
                <a:solidFill>
                  <a:srgbClr val="07133E"/>
                </a:solidFill>
                <a:latin typeface="宋体" panose="02010600030101010101" pitchFamily="2" charset="-122"/>
                <a:ea typeface="宋体" panose="02010600030101010101" pitchFamily="2" charset="-122"/>
              </a:rPr>
              <a:t>MSE</a:t>
            </a:r>
            <a:r>
              <a:rPr lang="zh-CN" altLang="en-US" sz="2000" dirty="0">
                <a:solidFill>
                  <a:srgbClr val="07133E"/>
                </a:solidFill>
                <a:latin typeface="宋体" panose="02010600030101010101" pitchFamily="2" charset="-122"/>
                <a:ea typeface="宋体" panose="02010600030101010101" pitchFamily="2" charset="-122"/>
              </a:rPr>
              <a:t>和</a:t>
            </a:r>
            <a:r>
              <a:rPr lang="en-US" altLang="zh-CN" sz="2000" dirty="0">
                <a:solidFill>
                  <a:srgbClr val="07133E"/>
                </a:solidFill>
                <a:latin typeface="宋体" panose="02010600030101010101" pitchFamily="2" charset="-122"/>
                <a:ea typeface="宋体" panose="02010600030101010101" pitchFamily="2" charset="-122"/>
              </a:rPr>
              <a:t>MAE</a:t>
            </a:r>
            <a:r>
              <a:rPr lang="zh-CN" altLang="en-US" sz="2000" dirty="0">
                <a:solidFill>
                  <a:srgbClr val="07133E"/>
                </a:solidFill>
                <a:latin typeface="宋体" panose="02010600030101010101" pitchFamily="2" charset="-122"/>
                <a:ea typeface="宋体" panose="02010600030101010101" pitchFamily="2" charset="-122"/>
              </a:rPr>
              <a:t>作为性能评估指标；</a:t>
            </a:r>
          </a:p>
          <a:p>
            <a:pPr indent="-457200">
              <a:lnSpc>
                <a:spcPct val="150000"/>
              </a:lnSpc>
              <a:buFont typeface="+mj-lt"/>
              <a:buAutoNum type="arabicPeriod"/>
            </a:pPr>
            <a:r>
              <a:rPr lang="zh-CN" altLang="en-US" sz="2000" dirty="0">
                <a:solidFill>
                  <a:srgbClr val="07133E"/>
                </a:solidFill>
                <a:latin typeface="宋体" panose="02010600030101010101" pitchFamily="2" charset="-122"/>
                <a:ea typeface="宋体" panose="02010600030101010101" pitchFamily="2" charset="-122"/>
              </a:rPr>
              <a:t>模型与</a:t>
            </a:r>
            <a:r>
              <a:rPr lang="en-US" altLang="zh-CN" sz="2000" dirty="0" err="1">
                <a:solidFill>
                  <a:srgbClr val="07133E"/>
                </a:solidFill>
                <a:latin typeface="宋体" panose="02010600030101010101" pitchFamily="2" charset="-122"/>
                <a:ea typeface="宋体" panose="02010600030101010101" pitchFamily="2" charset="-122"/>
              </a:rPr>
              <a:t>LectinOracle</a:t>
            </a:r>
            <a:r>
              <a:rPr lang="zh-CN" altLang="en-US" sz="2000" dirty="0">
                <a:solidFill>
                  <a:srgbClr val="07133E"/>
                </a:solidFill>
                <a:latin typeface="宋体" panose="02010600030101010101" pitchFamily="2" charset="-122"/>
                <a:ea typeface="宋体" panose="02010600030101010101" pitchFamily="2" charset="-122"/>
              </a:rPr>
              <a:t>性能接近甚至略优；</a:t>
            </a:r>
          </a:p>
          <a:p>
            <a:pPr algn="l">
              <a:lnSpc>
                <a:spcPct val="150000"/>
              </a:lnSpc>
              <a:buFont typeface="+mj-lt"/>
              <a:buAutoNum type="arabicPeriod"/>
            </a:pPr>
            <a:r>
              <a:rPr lang="zh-CN" altLang="en-US" sz="2000" b="0" i="0" dirty="0">
                <a:solidFill>
                  <a:srgbClr val="07133E"/>
                </a:solidFill>
                <a:effectLst/>
                <a:latin typeface="宋体" panose="02010600030101010101" pitchFamily="2" charset="-122"/>
                <a:ea typeface="宋体" panose="02010600030101010101" pitchFamily="2" charset="-122"/>
              </a:rPr>
              <a:t>模型具有一定的可靠性。</a:t>
            </a:r>
          </a:p>
        </p:txBody>
      </p:sp>
      <p:sp>
        <p:nvSpPr>
          <p:cNvPr id="13" name="文本框 12">
            <a:extLst>
              <a:ext uri="{FF2B5EF4-FFF2-40B4-BE49-F238E27FC236}">
                <a16:creationId xmlns:a16="http://schemas.microsoft.com/office/drawing/2014/main" id="{A68A15F3-DE21-8154-7D09-005F7BFBC0D2}"/>
              </a:ext>
            </a:extLst>
          </p:cNvPr>
          <p:cNvSpPr txBox="1"/>
          <p:nvPr/>
        </p:nvSpPr>
        <p:spPr>
          <a:xfrm>
            <a:off x="1870364" y="1034442"/>
            <a:ext cx="2783653" cy="559897"/>
          </a:xfrm>
          <a:prstGeom prst="rect">
            <a:avLst/>
          </a:prstGeom>
          <a:noFill/>
        </p:spPr>
        <p:txBody>
          <a:bodyPr wrap="square">
            <a:spAutoFit/>
          </a:bodyPr>
          <a:lstStyle/>
          <a:p>
            <a:pPr marR="0" lvl="0" algn="ctr" fontAlgn="auto">
              <a:lnSpc>
                <a:spcPct val="120000"/>
              </a:lnSpc>
              <a:buClrTx/>
              <a:buSzTx/>
              <a:tabLst/>
              <a:defRPr/>
            </a:pPr>
            <a:r>
              <a:rPr lang="zh-CN" altLang="en-US" sz="2800" b="1" dirty="0">
                <a:solidFill>
                  <a:schemeClr val="tx1">
                    <a:lumMod val="85000"/>
                    <a:lumOff val="15000"/>
                  </a:schemeClr>
                </a:solidFill>
                <a:sym typeface="Times New Roman" panose="02020603050405020304" pitchFamily="18" charset="0"/>
              </a:rPr>
              <a:t>预测性能</a:t>
            </a:r>
          </a:p>
        </p:txBody>
      </p:sp>
    </p:spTree>
    <p:extLst>
      <p:ext uri="{BB962C8B-B14F-4D97-AF65-F5344CB8AC3E}">
        <p14:creationId xmlns:p14="http://schemas.microsoft.com/office/powerpoint/2010/main" val="42773961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p:cNvSpPr txBox="1"/>
          <p:nvPr/>
        </p:nvSpPr>
        <p:spPr>
          <a:xfrm>
            <a:off x="11290300" y="6303963"/>
            <a:ext cx="9017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BB307F-9B35-4682-BDAD-5A15872FBB74}" type="slidenum">
              <a:rPr lang="zh-CN" altLang="en-US" smtClean="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14</a:t>
            </a:fld>
            <a:endParaRPr lang="zh-CN" altLang="en-US"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五边形 21">
            <a:extLst>
              <a:ext uri="{FF2B5EF4-FFF2-40B4-BE49-F238E27FC236}">
                <a16:creationId xmlns:a16="http://schemas.microsoft.com/office/drawing/2014/main" id="{DBB75A0A-8E5E-2083-B8BA-8D1147C661A1}"/>
              </a:ext>
            </a:extLst>
          </p:cNvPr>
          <p:cNvSpPr/>
          <p:nvPr/>
        </p:nvSpPr>
        <p:spPr>
          <a:xfrm>
            <a:off x="0" y="3732011"/>
            <a:ext cx="1870364" cy="645879"/>
          </a:xfrm>
          <a:prstGeom prst="homePlate">
            <a:avLst>
              <a:gd name="adj" fmla="val 317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7" name="文本框 6">
            <a:extLst>
              <a:ext uri="{FF2B5EF4-FFF2-40B4-BE49-F238E27FC236}">
                <a16:creationId xmlns:a16="http://schemas.microsoft.com/office/drawing/2014/main" id="{94024825-74CD-C839-A75A-5D727C351A2E}"/>
              </a:ext>
            </a:extLst>
          </p:cNvPr>
          <p:cNvSpPr txBox="1"/>
          <p:nvPr/>
        </p:nvSpPr>
        <p:spPr>
          <a:xfrm>
            <a:off x="122509" y="2124715"/>
            <a:ext cx="1396528" cy="369328"/>
          </a:xfrm>
          <a:prstGeom prst="rect">
            <a:avLst/>
          </a:prstGeom>
          <a:noFill/>
        </p:spPr>
        <p:txBody>
          <a:bodyPr wrap="none" lIns="91436" tIns="45718" rIns="91436" bIns="45718" rtlCol="0">
            <a:spAutoFit/>
          </a:bodyPr>
          <a:lstStyle>
            <a:defPPr>
              <a:defRPr lang="zh-CN"/>
            </a:defPPr>
            <a:lvl1pPr>
              <a:defRPr sz="2000">
                <a:solidFill>
                  <a:schemeClr val="tx1">
                    <a:lumMod val="65000"/>
                    <a:lumOff val="35000"/>
                  </a:schemeClr>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800" b="1" dirty="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实验分组</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9" name="文本框 8">
            <a:extLst>
              <a:ext uri="{FF2B5EF4-FFF2-40B4-BE49-F238E27FC236}">
                <a16:creationId xmlns:a16="http://schemas.microsoft.com/office/drawing/2014/main" id="{882F9475-098E-D0A7-BE83-82E676EA2170}"/>
              </a:ext>
            </a:extLst>
          </p:cNvPr>
          <p:cNvSpPr txBox="1"/>
          <p:nvPr/>
        </p:nvSpPr>
        <p:spPr>
          <a:xfrm>
            <a:off x="122510" y="3732011"/>
            <a:ext cx="1627360" cy="646327"/>
          </a:xfrm>
          <a:prstGeom prst="rect">
            <a:avLst/>
          </a:prstGeom>
          <a:noFill/>
        </p:spPr>
        <p:txBody>
          <a:bodyPr wrap="square" lIns="91436" tIns="45718" rIns="91436" bIns="45718" rtlCol="0">
            <a:spAutoFit/>
          </a:bodyPr>
          <a:lstStyle>
            <a:defPPr>
              <a:defRPr lang="zh-CN"/>
            </a:defPPr>
            <a:lvl1pPr>
              <a:defRPr sz="2800">
                <a:solidFill>
                  <a:schemeClr val="tx1">
                    <a:lumMod val="65000"/>
                    <a:lumOff val="35000"/>
                  </a:schemeClr>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1" i="0" u="none" strike="noStrike" kern="1200" cap="none" spc="0" normalizeH="0" baseline="0" noProof="0" dirty="0" err="1">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Siglecs</a:t>
            </a: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家族特异性结合</a:t>
            </a:r>
          </a:p>
        </p:txBody>
      </p:sp>
      <p:sp>
        <p:nvSpPr>
          <p:cNvPr id="10" name="文本框 9">
            <a:extLst>
              <a:ext uri="{FF2B5EF4-FFF2-40B4-BE49-F238E27FC236}">
                <a16:creationId xmlns:a16="http://schemas.microsoft.com/office/drawing/2014/main" id="{CC2E31FC-3360-53CC-05ED-8B36BD05BF3F}"/>
              </a:ext>
            </a:extLst>
          </p:cNvPr>
          <p:cNvSpPr txBox="1"/>
          <p:nvPr/>
        </p:nvSpPr>
        <p:spPr>
          <a:xfrm>
            <a:off x="122509" y="2928363"/>
            <a:ext cx="1396528" cy="369328"/>
          </a:xfrm>
          <a:prstGeom prst="rect">
            <a:avLst/>
          </a:prstGeom>
          <a:noFill/>
        </p:spPr>
        <p:txBody>
          <a:bodyPr wrap="none" lIns="91436" tIns="45718" rIns="91436" bIns="45718" rtlCol="0">
            <a:spAutoFit/>
          </a:bodyPr>
          <a:lstStyle>
            <a:defPPr>
              <a:defRPr lang="zh-CN"/>
            </a:defPPr>
            <a:lvl1pPr marL="285750" indent="-285750">
              <a:buFont typeface="Wingdings" panose="05000000000000000000" pitchFamily="2" charset="2"/>
              <a:buChar char="Ø"/>
              <a:defRPr b="1">
                <a:solidFill>
                  <a:schemeClr val="bg1"/>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dirty="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预测性能</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pic>
        <p:nvPicPr>
          <p:cNvPr id="2" name="图片 1">
            <a:extLst>
              <a:ext uri="{FF2B5EF4-FFF2-40B4-BE49-F238E27FC236}">
                <a16:creationId xmlns:a16="http://schemas.microsoft.com/office/drawing/2014/main" id="{F90D6154-BE54-AE49-D25A-DA19933A321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2874" y="1872497"/>
            <a:ext cx="6481746" cy="4614028"/>
          </a:xfrm>
          <a:prstGeom prst="rect">
            <a:avLst/>
          </a:prstGeom>
          <a:noFill/>
          <a:ln>
            <a:noFill/>
          </a:ln>
        </p:spPr>
      </p:pic>
      <p:sp>
        <p:nvSpPr>
          <p:cNvPr id="6" name="文本框 5">
            <a:extLst>
              <a:ext uri="{FF2B5EF4-FFF2-40B4-BE49-F238E27FC236}">
                <a16:creationId xmlns:a16="http://schemas.microsoft.com/office/drawing/2014/main" id="{D4C94136-059D-1559-42D7-D37E101661F7}"/>
              </a:ext>
            </a:extLst>
          </p:cNvPr>
          <p:cNvSpPr txBox="1"/>
          <p:nvPr/>
        </p:nvSpPr>
        <p:spPr>
          <a:xfrm>
            <a:off x="3528090" y="1426069"/>
            <a:ext cx="3763663" cy="369332"/>
          </a:xfrm>
          <a:prstGeom prst="rect">
            <a:avLst/>
          </a:prstGeom>
          <a:noFill/>
        </p:spPr>
        <p:txBody>
          <a:bodyPr wrap="square">
            <a:spAutoFit/>
          </a:bodyPr>
          <a:lstStyle/>
          <a:p>
            <a:r>
              <a:rPr lang="zh-CN" altLang="en-US" sz="1800" dirty="0">
                <a:effectLst/>
                <a:latin typeface="宋体" panose="02010600030101010101" pitchFamily="2" charset="-122"/>
                <a:ea typeface="宋体" panose="02010600030101010101" pitchFamily="2" charset="-122"/>
                <a:cs typeface="宋体" panose="02010600030101010101" pitchFamily="2" charset="-122"/>
              </a:rPr>
              <a:t>选</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择了</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Siglecs</a:t>
            </a:r>
            <a:r>
              <a:rPr lang="zh-CN" altLang="en-US" sz="1800" dirty="0">
                <a:effectLst/>
                <a:latin typeface="宋体" panose="02010600030101010101" pitchFamily="2" charset="-122"/>
                <a:ea typeface="宋体" panose="02010600030101010101" pitchFamily="2" charset="-122"/>
                <a:cs typeface="宋体" panose="02010600030101010101" pitchFamily="2" charset="-122"/>
              </a:rPr>
              <a:t>家族</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作为研究对象</a:t>
            </a:r>
            <a:endParaRPr lang="en-US" altLang="zh-CN" sz="2000" b="0" i="0" dirty="0">
              <a:solidFill>
                <a:srgbClr val="07133E"/>
              </a:solidFill>
              <a:effectLst/>
              <a:latin typeface="宋体" panose="02010600030101010101" pitchFamily="2" charset="-122"/>
              <a:ea typeface="宋体" panose="02010600030101010101" pitchFamily="2" charset="-122"/>
            </a:endParaRPr>
          </a:p>
        </p:txBody>
      </p:sp>
      <p:sp>
        <p:nvSpPr>
          <p:cNvPr id="12" name="矩形: 圆角 11">
            <a:extLst>
              <a:ext uri="{FF2B5EF4-FFF2-40B4-BE49-F238E27FC236}">
                <a16:creationId xmlns:a16="http://schemas.microsoft.com/office/drawing/2014/main" id="{4278C62B-D967-8A52-2187-CFED3D65D1A1}"/>
              </a:ext>
            </a:extLst>
          </p:cNvPr>
          <p:cNvSpPr/>
          <p:nvPr/>
        </p:nvSpPr>
        <p:spPr>
          <a:xfrm>
            <a:off x="8572739" y="2494042"/>
            <a:ext cx="3549287" cy="2573257"/>
          </a:xfrm>
          <a:prstGeom prst="roundRect">
            <a:avLst/>
          </a:prstGeom>
          <a:noFill/>
          <a:ln w="57150">
            <a:solidFill>
              <a:srgbClr val="0058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457200">
              <a:lnSpc>
                <a:spcPct val="150000"/>
              </a:lnSpc>
              <a:buFont typeface="+mj-lt"/>
              <a:buAutoNum type="arabicPeriod"/>
            </a:pPr>
            <a:r>
              <a:rPr lang="zh-CN" altLang="en-US" sz="2000" b="0" i="0" dirty="0">
                <a:solidFill>
                  <a:srgbClr val="07133E"/>
                </a:solidFill>
                <a:effectLst/>
                <a:latin typeface="宋体" panose="02010600030101010101" pitchFamily="2" charset="-122"/>
                <a:ea typeface="宋体" panose="02010600030101010101" pitchFamily="2" charset="-122"/>
              </a:rPr>
              <a:t>模型预测结果与已知的凝集素</a:t>
            </a:r>
            <a:r>
              <a:rPr lang="en-US" altLang="zh-CN" sz="2000" b="0" i="0" dirty="0">
                <a:solidFill>
                  <a:srgbClr val="07133E"/>
                </a:solidFill>
                <a:effectLst/>
                <a:latin typeface="宋体" panose="02010600030101010101" pitchFamily="2" charset="-122"/>
                <a:ea typeface="宋体" panose="02010600030101010101" pitchFamily="2" charset="-122"/>
              </a:rPr>
              <a:t>-</a:t>
            </a:r>
            <a:r>
              <a:rPr lang="zh-CN" altLang="en-US" sz="2000" b="0" i="0" dirty="0">
                <a:solidFill>
                  <a:srgbClr val="07133E"/>
                </a:solidFill>
                <a:effectLst/>
                <a:latin typeface="宋体" panose="02010600030101010101" pitchFamily="2" charset="-122"/>
                <a:ea typeface="宋体" panose="02010600030101010101" pitchFamily="2" charset="-122"/>
              </a:rPr>
              <a:t>寡糖结合特异性相一致</a:t>
            </a:r>
          </a:p>
          <a:p>
            <a:pPr algn="l">
              <a:lnSpc>
                <a:spcPct val="150000"/>
              </a:lnSpc>
              <a:buFont typeface="+mj-lt"/>
              <a:buAutoNum type="arabicPeriod"/>
            </a:pPr>
            <a:r>
              <a:rPr lang="zh-CN" altLang="en-US" sz="2000" b="0" i="0" dirty="0">
                <a:solidFill>
                  <a:srgbClr val="07133E"/>
                </a:solidFill>
                <a:effectLst/>
                <a:latin typeface="宋体" panose="02010600030101010101" pitchFamily="2" charset="-122"/>
                <a:ea typeface="宋体" panose="02010600030101010101" pitchFamily="2" charset="-122"/>
              </a:rPr>
              <a:t>在预测绝对值方面仍有不足</a:t>
            </a:r>
          </a:p>
        </p:txBody>
      </p:sp>
      <p:sp>
        <p:nvSpPr>
          <p:cNvPr id="14" name="文本框 13">
            <a:extLst>
              <a:ext uri="{FF2B5EF4-FFF2-40B4-BE49-F238E27FC236}">
                <a16:creationId xmlns:a16="http://schemas.microsoft.com/office/drawing/2014/main" id="{ED3D3D04-BD4C-C806-BD1F-C4104AD7D229}"/>
              </a:ext>
            </a:extLst>
          </p:cNvPr>
          <p:cNvSpPr txBox="1"/>
          <p:nvPr/>
        </p:nvSpPr>
        <p:spPr>
          <a:xfrm>
            <a:off x="1749870" y="928961"/>
            <a:ext cx="4271372" cy="559897"/>
          </a:xfrm>
          <a:prstGeom prst="rect">
            <a:avLst/>
          </a:prstGeom>
          <a:noFill/>
        </p:spPr>
        <p:txBody>
          <a:bodyPr wrap="square">
            <a:spAutoFit/>
          </a:bodyPr>
          <a:lstStyle/>
          <a:p>
            <a:pPr marR="0" lvl="0" algn="ctr" fontAlgn="auto">
              <a:lnSpc>
                <a:spcPct val="120000"/>
              </a:lnSpc>
              <a:buClrTx/>
              <a:buSzTx/>
              <a:tabLst/>
              <a:defRPr/>
            </a:pPr>
            <a:r>
              <a:rPr lang="en-US" altLang="zh-CN" sz="2800" b="1" dirty="0" err="1">
                <a:solidFill>
                  <a:schemeClr val="tx1">
                    <a:lumMod val="85000"/>
                    <a:lumOff val="15000"/>
                  </a:schemeClr>
                </a:solidFill>
                <a:sym typeface="Times New Roman" panose="02020603050405020304" pitchFamily="18" charset="0"/>
              </a:rPr>
              <a:t>Siglecs</a:t>
            </a:r>
            <a:r>
              <a:rPr lang="zh-CN" altLang="en-US" sz="2800" b="1" dirty="0">
                <a:solidFill>
                  <a:schemeClr val="tx1">
                    <a:lumMod val="85000"/>
                    <a:lumOff val="15000"/>
                  </a:schemeClr>
                </a:solidFill>
                <a:sym typeface="Times New Roman" panose="02020603050405020304" pitchFamily="18" charset="0"/>
              </a:rPr>
              <a:t>家族特异性结合</a:t>
            </a:r>
          </a:p>
        </p:txBody>
      </p:sp>
      <p:sp>
        <p:nvSpPr>
          <p:cNvPr id="3" name="椭圆 2">
            <a:extLst>
              <a:ext uri="{FF2B5EF4-FFF2-40B4-BE49-F238E27FC236}">
                <a16:creationId xmlns:a16="http://schemas.microsoft.com/office/drawing/2014/main" id="{CDAC9C79-304E-B5A0-9071-C5C2D66D26F6}"/>
              </a:ext>
            </a:extLst>
          </p:cNvPr>
          <p:cNvSpPr/>
          <p:nvPr/>
        </p:nvSpPr>
        <p:spPr>
          <a:xfrm>
            <a:off x="3145110" y="4571099"/>
            <a:ext cx="304800" cy="1304285"/>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CF8A1DFF-B74A-311B-5828-AC6115669BC0}"/>
              </a:ext>
            </a:extLst>
          </p:cNvPr>
          <p:cNvSpPr/>
          <p:nvPr/>
        </p:nvSpPr>
        <p:spPr>
          <a:xfrm>
            <a:off x="3157810" y="2100903"/>
            <a:ext cx="304800" cy="1304285"/>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7C0EB9CD-28A4-3228-3B8B-2AC920637973}"/>
              </a:ext>
            </a:extLst>
          </p:cNvPr>
          <p:cNvSpPr txBox="1"/>
          <p:nvPr/>
        </p:nvSpPr>
        <p:spPr>
          <a:xfrm>
            <a:off x="4081749" y="3856345"/>
            <a:ext cx="1394775" cy="646331"/>
          </a:xfrm>
          <a:prstGeom prst="rect">
            <a:avLst/>
          </a:prstGeom>
          <a:noFill/>
        </p:spPr>
        <p:txBody>
          <a:bodyPr wrap="square">
            <a:spAutoFit/>
          </a:bodyPr>
          <a:lstStyle/>
          <a:p>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α2-3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连接的唾液酸聚糖</a:t>
            </a:r>
            <a:endParaRPr lang="zh-CN" altLang="en-US" dirty="0"/>
          </a:p>
        </p:txBody>
      </p:sp>
      <p:cxnSp>
        <p:nvCxnSpPr>
          <p:cNvPr id="22" name="直接连接符 21">
            <a:extLst>
              <a:ext uri="{FF2B5EF4-FFF2-40B4-BE49-F238E27FC236}">
                <a16:creationId xmlns:a16="http://schemas.microsoft.com/office/drawing/2014/main" id="{5C8A6656-F78D-6934-0C90-E1C76B81D2BA}"/>
              </a:ext>
            </a:extLst>
          </p:cNvPr>
          <p:cNvCxnSpPr/>
          <p:nvPr/>
        </p:nvCxnSpPr>
        <p:spPr>
          <a:xfrm>
            <a:off x="3616019" y="3054202"/>
            <a:ext cx="889000" cy="856241"/>
          </a:xfrm>
          <a:prstGeom prst="line">
            <a:avLst/>
          </a:prstGeom>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8DFCC010-E3B6-C5A6-53C7-F873A8743214}"/>
              </a:ext>
            </a:extLst>
          </p:cNvPr>
          <p:cNvCxnSpPr/>
          <p:nvPr/>
        </p:nvCxnSpPr>
        <p:spPr>
          <a:xfrm flipV="1">
            <a:off x="3528090" y="4495360"/>
            <a:ext cx="777210" cy="838640"/>
          </a:xfrm>
          <a:prstGeom prst="line">
            <a:avLst/>
          </a:prstGeom>
        </p:spPr>
        <p:style>
          <a:lnRef idx="1">
            <a:schemeClr val="dk1"/>
          </a:lnRef>
          <a:fillRef idx="0">
            <a:schemeClr val="dk1"/>
          </a:fillRef>
          <a:effectRef idx="0">
            <a:schemeClr val="dk1"/>
          </a:effectRef>
          <a:fontRef idx="minor">
            <a:schemeClr val="tx1"/>
          </a:fontRef>
        </p:style>
      </p:cxnSp>
      <p:sp>
        <p:nvSpPr>
          <p:cNvPr id="26" name="椭圆 25">
            <a:extLst>
              <a:ext uri="{FF2B5EF4-FFF2-40B4-BE49-F238E27FC236}">
                <a16:creationId xmlns:a16="http://schemas.microsoft.com/office/drawing/2014/main" id="{D68221C6-089D-6FFE-A1BA-D09A4F27C110}"/>
              </a:ext>
            </a:extLst>
          </p:cNvPr>
          <p:cNvSpPr/>
          <p:nvPr/>
        </p:nvSpPr>
        <p:spPr>
          <a:xfrm>
            <a:off x="6663010" y="2395860"/>
            <a:ext cx="304800" cy="1086462"/>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9C162419-AFA1-6A4A-F976-AAC9C27E2D24}"/>
              </a:ext>
            </a:extLst>
          </p:cNvPr>
          <p:cNvSpPr/>
          <p:nvPr/>
        </p:nvSpPr>
        <p:spPr>
          <a:xfrm>
            <a:off x="6683920" y="4680010"/>
            <a:ext cx="304800" cy="1086462"/>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7A0ACFC4-6128-6675-529E-3F4152317F08}"/>
              </a:ext>
            </a:extLst>
          </p:cNvPr>
          <p:cNvSpPr/>
          <p:nvPr/>
        </p:nvSpPr>
        <p:spPr>
          <a:xfrm>
            <a:off x="7730049" y="2100903"/>
            <a:ext cx="304800" cy="1086462"/>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69E41E7-7004-E03C-7704-6D2BA6DF1DD4}"/>
              </a:ext>
            </a:extLst>
          </p:cNvPr>
          <p:cNvSpPr/>
          <p:nvPr/>
        </p:nvSpPr>
        <p:spPr>
          <a:xfrm>
            <a:off x="7735890" y="4523792"/>
            <a:ext cx="304800" cy="1086462"/>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id="{8493AFFC-5BB1-0963-73A2-499969C63D48}"/>
              </a:ext>
            </a:extLst>
          </p:cNvPr>
          <p:cNvCxnSpPr/>
          <p:nvPr/>
        </p:nvCxnSpPr>
        <p:spPr>
          <a:xfrm flipV="1">
            <a:off x="5233747" y="3054202"/>
            <a:ext cx="1306753" cy="856241"/>
          </a:xfrm>
          <a:prstGeom prst="line">
            <a:avLst/>
          </a:prstGeom>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7BDE1CD6-9F19-30A2-7C1C-86F47916A39C}"/>
              </a:ext>
            </a:extLst>
          </p:cNvPr>
          <p:cNvCxnSpPr/>
          <p:nvPr/>
        </p:nvCxnSpPr>
        <p:spPr>
          <a:xfrm>
            <a:off x="5085755" y="4490218"/>
            <a:ext cx="1508139" cy="843782"/>
          </a:xfrm>
          <a:prstGeom prst="line">
            <a:avLst/>
          </a:prstGeom>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2564E003-6A6E-0DC3-1AB1-B8622A44521B}"/>
              </a:ext>
            </a:extLst>
          </p:cNvPr>
          <p:cNvCxnSpPr/>
          <p:nvPr/>
        </p:nvCxnSpPr>
        <p:spPr>
          <a:xfrm>
            <a:off x="7882449" y="3187365"/>
            <a:ext cx="152400" cy="723078"/>
          </a:xfrm>
          <a:prstGeom prst="line">
            <a:avLst/>
          </a:prstGeom>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6EA8487B-FC4B-28B5-DE27-853B441300E6}"/>
              </a:ext>
            </a:extLst>
          </p:cNvPr>
          <p:cNvCxnSpPr/>
          <p:nvPr/>
        </p:nvCxnSpPr>
        <p:spPr>
          <a:xfrm flipV="1">
            <a:off x="8007709" y="4377890"/>
            <a:ext cx="125259" cy="409981"/>
          </a:xfrm>
          <a:prstGeom prst="line">
            <a:avLst/>
          </a:prstGeom>
        </p:spPr>
        <p:style>
          <a:lnRef idx="1">
            <a:schemeClr val="dk1"/>
          </a:lnRef>
          <a:fillRef idx="0">
            <a:schemeClr val="dk1"/>
          </a:fillRef>
          <a:effectRef idx="0">
            <a:schemeClr val="dk1"/>
          </a:effectRef>
          <a:fontRef idx="minor">
            <a:schemeClr val="tx1"/>
          </a:fontRef>
        </p:style>
      </p:cxnSp>
      <p:sp>
        <p:nvSpPr>
          <p:cNvPr id="38" name="文本框 37">
            <a:extLst>
              <a:ext uri="{FF2B5EF4-FFF2-40B4-BE49-F238E27FC236}">
                <a16:creationId xmlns:a16="http://schemas.microsoft.com/office/drawing/2014/main" id="{0D881B36-F7B4-6B5E-9747-BEB1BC646BB4}"/>
              </a:ext>
            </a:extLst>
          </p:cNvPr>
          <p:cNvSpPr txBox="1"/>
          <p:nvPr/>
        </p:nvSpPr>
        <p:spPr>
          <a:xfrm>
            <a:off x="7730049" y="4014312"/>
            <a:ext cx="1394775" cy="369332"/>
          </a:xfrm>
          <a:prstGeom prst="rect">
            <a:avLst/>
          </a:prstGeom>
          <a:noFill/>
        </p:spPr>
        <p:txBody>
          <a:bodyPr wrap="square">
            <a:spAutoFit/>
          </a:bodyPr>
          <a:lstStyle/>
          <a:p>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α2-6</a:t>
            </a:r>
            <a:endParaRPr lang="zh-CN" altLang="en-US" dirty="0"/>
          </a:p>
        </p:txBody>
      </p:sp>
    </p:spTree>
    <p:extLst>
      <p:ext uri="{BB962C8B-B14F-4D97-AF65-F5344CB8AC3E}">
        <p14:creationId xmlns:p14="http://schemas.microsoft.com/office/powerpoint/2010/main" val="20758557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1D00D14A-4729-A49A-2C29-3824A6D2769E}"/>
              </a:ext>
            </a:extLst>
          </p:cNvPr>
          <p:cNvSpPr txBox="1"/>
          <p:nvPr/>
        </p:nvSpPr>
        <p:spPr>
          <a:xfrm>
            <a:off x="666237" y="1162838"/>
            <a:ext cx="6322868" cy="52091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785" b="1" i="0" u="none" strike="noStrike" kern="1200" cap="none" spc="0" normalizeH="0" baseline="0" noProof="0" dirty="0">
                <a:ln>
                  <a:noFill/>
                </a:ln>
                <a:solidFill>
                  <a:srgbClr val="0058A8"/>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反思与不足</a:t>
            </a:r>
          </a:p>
        </p:txBody>
      </p:sp>
      <p:cxnSp>
        <p:nvCxnSpPr>
          <p:cNvPr id="29" name="直接连接符 28">
            <a:extLst>
              <a:ext uri="{FF2B5EF4-FFF2-40B4-BE49-F238E27FC236}">
                <a16:creationId xmlns:a16="http://schemas.microsoft.com/office/drawing/2014/main" id="{19F3C8BF-B95B-75B0-8B52-A38B7F604B78}"/>
              </a:ext>
            </a:extLst>
          </p:cNvPr>
          <p:cNvCxnSpPr>
            <a:cxnSpLocks/>
          </p:cNvCxnSpPr>
          <p:nvPr/>
        </p:nvCxnSpPr>
        <p:spPr>
          <a:xfrm>
            <a:off x="2886104" y="3878397"/>
            <a:ext cx="6621311" cy="2241"/>
          </a:xfrm>
          <a:prstGeom prst="line">
            <a:avLst/>
          </a:prstGeom>
          <a:ln>
            <a:headEnd type="oval" w="lg" len="lg"/>
            <a:tailEnd type="oval" w="lg" len="lg"/>
          </a:ln>
        </p:spPr>
        <p:style>
          <a:lnRef idx="1">
            <a:schemeClr val="accent3"/>
          </a:lnRef>
          <a:fillRef idx="0">
            <a:schemeClr val="accent3"/>
          </a:fillRef>
          <a:effectRef idx="0">
            <a:schemeClr val="accent3"/>
          </a:effectRef>
          <a:fontRef idx="minor">
            <a:schemeClr val="tx1"/>
          </a:fontRef>
        </p:style>
      </p:cxnSp>
      <p:cxnSp>
        <p:nvCxnSpPr>
          <p:cNvPr id="30" name="直接连接符 29">
            <a:extLst>
              <a:ext uri="{FF2B5EF4-FFF2-40B4-BE49-F238E27FC236}">
                <a16:creationId xmlns:a16="http://schemas.microsoft.com/office/drawing/2014/main" id="{C3D44107-BFFA-E186-C6E8-0A2BA4219476}"/>
              </a:ext>
            </a:extLst>
          </p:cNvPr>
          <p:cNvCxnSpPr/>
          <p:nvPr/>
        </p:nvCxnSpPr>
        <p:spPr>
          <a:xfrm rot="5400000" flipH="1" flipV="1">
            <a:off x="3554073" y="3477408"/>
            <a:ext cx="806454" cy="2241"/>
          </a:xfrm>
          <a:prstGeom prst="line">
            <a:avLst/>
          </a:prstGeom>
          <a:ln>
            <a:headEnd type="oval"/>
          </a:ln>
        </p:spPr>
        <p:style>
          <a:lnRef idx="1">
            <a:schemeClr val="accent3"/>
          </a:lnRef>
          <a:fillRef idx="0">
            <a:schemeClr val="accent3"/>
          </a:fillRef>
          <a:effectRef idx="0">
            <a:schemeClr val="accent3"/>
          </a:effectRef>
          <a:fontRef idx="minor">
            <a:schemeClr val="tx1"/>
          </a:fontRef>
        </p:style>
      </p:cxnSp>
      <p:sp>
        <p:nvSpPr>
          <p:cNvPr id="31" name="椭圆 30">
            <a:extLst>
              <a:ext uri="{FF2B5EF4-FFF2-40B4-BE49-F238E27FC236}">
                <a16:creationId xmlns:a16="http://schemas.microsoft.com/office/drawing/2014/main" id="{152621CD-FC09-8E51-8B34-67EEA6A2904E}"/>
              </a:ext>
            </a:extLst>
          </p:cNvPr>
          <p:cNvSpPr/>
          <p:nvPr/>
        </p:nvSpPr>
        <p:spPr>
          <a:xfrm>
            <a:off x="3453266" y="2094338"/>
            <a:ext cx="1008069" cy="1008068"/>
          </a:xfrm>
          <a:prstGeom prst="ellipse">
            <a:avLst/>
          </a:prstGeom>
          <a:solidFill>
            <a:srgbClr val="0058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FFFFFF"/>
                </a:solidFill>
                <a:effectLst/>
                <a:uLnTx/>
                <a:uFillTx/>
                <a:latin typeface="Segoe UI" panose="020B0502040204020203"/>
                <a:ea typeface="微软雅黑 Light" panose="020B0502040204020203" charset="-122"/>
                <a:cs typeface="+mn-cs"/>
              </a:rPr>
              <a:t>01</a:t>
            </a:r>
            <a:endParaRPr kumimoji="0" lang="zh-CN" altLang="en-US" sz="2800" b="0" i="0" u="none" strike="noStrike" kern="0" cap="none" spc="0" normalizeH="0" baseline="0" noProof="0" dirty="0">
              <a:ln>
                <a:noFill/>
              </a:ln>
              <a:solidFill>
                <a:srgbClr val="FFFFFF"/>
              </a:solidFill>
              <a:effectLst/>
              <a:uLnTx/>
              <a:uFillTx/>
              <a:latin typeface="Segoe UI" panose="020B0502040204020203"/>
              <a:ea typeface="微软雅黑 Light" panose="020B0502040204020203" charset="-122"/>
              <a:cs typeface="+mn-cs"/>
            </a:endParaRPr>
          </a:p>
        </p:txBody>
      </p:sp>
      <p:cxnSp>
        <p:nvCxnSpPr>
          <p:cNvPr id="32" name="直接连接符 31">
            <a:extLst>
              <a:ext uri="{FF2B5EF4-FFF2-40B4-BE49-F238E27FC236}">
                <a16:creationId xmlns:a16="http://schemas.microsoft.com/office/drawing/2014/main" id="{736E1529-DACB-DF44-000A-527BE3CB1EF7}"/>
              </a:ext>
            </a:extLst>
          </p:cNvPr>
          <p:cNvCxnSpPr/>
          <p:nvPr/>
        </p:nvCxnSpPr>
        <p:spPr>
          <a:xfrm rot="5400000" flipH="1" flipV="1">
            <a:off x="5476505" y="4282745"/>
            <a:ext cx="806455" cy="2241"/>
          </a:xfrm>
          <a:prstGeom prst="line">
            <a:avLst/>
          </a:prstGeom>
          <a:ln>
            <a:headEnd type="none"/>
            <a:tailEnd type="oval"/>
          </a:ln>
        </p:spPr>
        <p:style>
          <a:lnRef idx="1">
            <a:schemeClr val="accent3"/>
          </a:lnRef>
          <a:fillRef idx="0">
            <a:schemeClr val="accent3"/>
          </a:fillRef>
          <a:effectRef idx="0">
            <a:schemeClr val="accent3"/>
          </a:effectRef>
          <a:fontRef idx="minor">
            <a:schemeClr val="tx1"/>
          </a:fontRef>
        </p:style>
      </p:cxnSp>
      <p:sp>
        <p:nvSpPr>
          <p:cNvPr id="33" name="椭圆 32">
            <a:extLst>
              <a:ext uri="{FF2B5EF4-FFF2-40B4-BE49-F238E27FC236}">
                <a16:creationId xmlns:a16="http://schemas.microsoft.com/office/drawing/2014/main" id="{F2060631-646D-B039-ABA6-9811D89BAFBB}"/>
              </a:ext>
            </a:extLst>
          </p:cNvPr>
          <p:cNvSpPr/>
          <p:nvPr/>
        </p:nvSpPr>
        <p:spPr>
          <a:xfrm>
            <a:off x="5375698" y="4687093"/>
            <a:ext cx="1008069" cy="1008069"/>
          </a:xfrm>
          <a:prstGeom prst="ellipse">
            <a:avLst/>
          </a:prstGeom>
          <a:solidFill>
            <a:srgbClr val="0058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a:ln>
                  <a:noFill/>
                </a:ln>
                <a:solidFill>
                  <a:srgbClr val="FFFFFF"/>
                </a:solidFill>
                <a:effectLst/>
                <a:uLnTx/>
                <a:uFillTx/>
                <a:latin typeface="Segoe UI" panose="020B0502040204020203"/>
                <a:ea typeface="微软雅黑 Light" panose="020B0502040204020203" charset="-122"/>
                <a:cs typeface="+mn-cs"/>
              </a:rPr>
              <a:t>02</a:t>
            </a:r>
            <a:endParaRPr kumimoji="0" lang="zh-CN" altLang="en-US" sz="2800" b="0" i="0" u="none" strike="noStrike" kern="0" cap="none" spc="0" normalizeH="0" baseline="0" noProof="0" dirty="0">
              <a:ln>
                <a:noFill/>
              </a:ln>
              <a:solidFill>
                <a:srgbClr val="FFFFFF"/>
              </a:solidFill>
              <a:effectLst/>
              <a:uLnTx/>
              <a:uFillTx/>
              <a:latin typeface="Segoe UI" panose="020B0502040204020203"/>
              <a:ea typeface="微软雅黑 Light" panose="020B0502040204020203" charset="-122"/>
              <a:cs typeface="+mn-cs"/>
            </a:endParaRPr>
          </a:p>
        </p:txBody>
      </p:sp>
      <p:cxnSp>
        <p:nvCxnSpPr>
          <p:cNvPr id="34" name="直接连接符 33">
            <a:extLst>
              <a:ext uri="{FF2B5EF4-FFF2-40B4-BE49-F238E27FC236}">
                <a16:creationId xmlns:a16="http://schemas.microsoft.com/office/drawing/2014/main" id="{92A382CD-1C52-3832-3DC0-45AFF56E3DA6}"/>
              </a:ext>
            </a:extLst>
          </p:cNvPr>
          <p:cNvCxnSpPr/>
          <p:nvPr/>
        </p:nvCxnSpPr>
        <p:spPr>
          <a:xfrm rot="5400000" flipH="1" flipV="1">
            <a:off x="7398936" y="3477408"/>
            <a:ext cx="806454" cy="2241"/>
          </a:xfrm>
          <a:prstGeom prst="line">
            <a:avLst/>
          </a:prstGeom>
          <a:ln>
            <a:headEnd type="oval"/>
          </a:ln>
        </p:spPr>
        <p:style>
          <a:lnRef idx="1">
            <a:schemeClr val="accent3"/>
          </a:lnRef>
          <a:fillRef idx="0">
            <a:schemeClr val="accent3"/>
          </a:fillRef>
          <a:effectRef idx="0">
            <a:schemeClr val="accent3"/>
          </a:effectRef>
          <a:fontRef idx="minor">
            <a:schemeClr val="tx1"/>
          </a:fontRef>
        </p:style>
      </p:cxnSp>
      <p:sp>
        <p:nvSpPr>
          <p:cNvPr id="35" name="椭圆 34">
            <a:extLst>
              <a:ext uri="{FF2B5EF4-FFF2-40B4-BE49-F238E27FC236}">
                <a16:creationId xmlns:a16="http://schemas.microsoft.com/office/drawing/2014/main" id="{1E0E2DEE-677D-25B2-A0A8-CC894EA51A97}"/>
              </a:ext>
            </a:extLst>
          </p:cNvPr>
          <p:cNvSpPr/>
          <p:nvPr/>
        </p:nvSpPr>
        <p:spPr>
          <a:xfrm>
            <a:off x="7298129" y="2094338"/>
            <a:ext cx="1008069" cy="1008068"/>
          </a:xfrm>
          <a:prstGeom prst="ellipse">
            <a:avLst/>
          </a:prstGeom>
          <a:solidFill>
            <a:srgbClr val="0058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FFFFFF"/>
                </a:solidFill>
                <a:effectLst/>
                <a:uLnTx/>
                <a:uFillTx/>
                <a:latin typeface="Segoe UI" panose="020B0502040204020203"/>
                <a:ea typeface="微软雅黑 Light" panose="020B0502040204020203" charset="-122"/>
                <a:cs typeface="+mn-cs"/>
              </a:rPr>
              <a:t>03</a:t>
            </a:r>
            <a:endParaRPr kumimoji="0" lang="zh-CN" altLang="en-US" sz="2800" b="0" i="0" u="none" strike="noStrike" kern="0" cap="none" spc="0" normalizeH="0" baseline="0" noProof="0" dirty="0">
              <a:ln>
                <a:noFill/>
              </a:ln>
              <a:solidFill>
                <a:srgbClr val="FFFFFF"/>
              </a:solidFill>
              <a:effectLst/>
              <a:uLnTx/>
              <a:uFillTx/>
              <a:latin typeface="Segoe UI" panose="020B0502040204020203"/>
              <a:ea typeface="微软雅黑 Light" panose="020B0502040204020203" charset="-122"/>
              <a:cs typeface="+mn-cs"/>
            </a:endParaRPr>
          </a:p>
        </p:txBody>
      </p:sp>
      <p:sp>
        <p:nvSpPr>
          <p:cNvPr id="36" name="文本框 35">
            <a:extLst>
              <a:ext uri="{FF2B5EF4-FFF2-40B4-BE49-F238E27FC236}">
                <a16:creationId xmlns:a16="http://schemas.microsoft.com/office/drawing/2014/main" id="{8578463A-8731-BA43-6CA0-48ADCF07FB32}"/>
              </a:ext>
            </a:extLst>
          </p:cNvPr>
          <p:cNvSpPr txBox="1"/>
          <p:nvPr/>
        </p:nvSpPr>
        <p:spPr>
          <a:xfrm>
            <a:off x="6634353" y="4862719"/>
            <a:ext cx="2298631" cy="481863"/>
          </a:xfrm>
          <a:prstGeom prst="rect">
            <a:avLst/>
          </a:prstGeom>
          <a:noFill/>
        </p:spPr>
        <p:txBody>
          <a:bodyPr wrap="square">
            <a:spAutoFit/>
          </a:bodyPr>
          <a:lstStyle/>
          <a:p>
            <a:pPr>
              <a:lnSpc>
                <a:spcPct val="150000"/>
              </a:lnSpc>
            </a:pPr>
            <a:r>
              <a:rPr lang="zh-CN" altLang="en-US" sz="2000" dirty="0">
                <a:solidFill>
                  <a:srgbClr val="07133E"/>
                </a:solidFill>
                <a:latin typeface="宋体" panose="02010600030101010101" pitchFamily="2" charset="-122"/>
                <a:ea typeface="宋体" panose="02010600030101010101" pitchFamily="2" charset="-122"/>
              </a:rPr>
              <a:t>糖的特征比较单一；</a:t>
            </a:r>
          </a:p>
        </p:txBody>
      </p:sp>
      <p:sp>
        <p:nvSpPr>
          <p:cNvPr id="37" name="文本框 36">
            <a:extLst>
              <a:ext uri="{FF2B5EF4-FFF2-40B4-BE49-F238E27FC236}">
                <a16:creationId xmlns:a16="http://schemas.microsoft.com/office/drawing/2014/main" id="{7AF54BA3-581D-C07B-449B-8918601C7F28}"/>
              </a:ext>
            </a:extLst>
          </p:cNvPr>
          <p:cNvSpPr txBox="1"/>
          <p:nvPr/>
        </p:nvSpPr>
        <p:spPr>
          <a:xfrm>
            <a:off x="4643879" y="2192949"/>
            <a:ext cx="2587722" cy="943528"/>
          </a:xfrm>
          <a:prstGeom prst="rect">
            <a:avLst/>
          </a:prstGeom>
          <a:noFill/>
        </p:spPr>
        <p:txBody>
          <a:bodyPr wrap="square">
            <a:spAutoFit/>
          </a:bodyPr>
          <a:lstStyle/>
          <a:p>
            <a:pPr algn="l">
              <a:lnSpc>
                <a:spcPct val="150000"/>
              </a:lnSpc>
            </a:pPr>
            <a:r>
              <a:rPr lang="zh-CN" altLang="en-US" sz="2000" b="0" i="0" dirty="0">
                <a:solidFill>
                  <a:srgbClr val="07133E"/>
                </a:solidFill>
                <a:effectLst/>
                <a:latin typeface="宋体" panose="02010600030101010101" pitchFamily="2" charset="-122"/>
                <a:ea typeface="宋体" panose="02010600030101010101" pitchFamily="2" charset="-122"/>
              </a:rPr>
              <a:t>在预测结合强度的绝对值方面仍有不足；</a:t>
            </a:r>
          </a:p>
        </p:txBody>
      </p:sp>
      <p:sp>
        <p:nvSpPr>
          <p:cNvPr id="38" name="文本框 37">
            <a:extLst>
              <a:ext uri="{FF2B5EF4-FFF2-40B4-BE49-F238E27FC236}">
                <a16:creationId xmlns:a16="http://schemas.microsoft.com/office/drawing/2014/main" id="{9E6AE91A-ABB0-7AB3-A8C6-7F13569DE4E0}"/>
              </a:ext>
            </a:extLst>
          </p:cNvPr>
          <p:cNvSpPr txBox="1"/>
          <p:nvPr/>
        </p:nvSpPr>
        <p:spPr>
          <a:xfrm>
            <a:off x="8574157" y="2192949"/>
            <a:ext cx="2298631" cy="943528"/>
          </a:xfrm>
          <a:prstGeom prst="rect">
            <a:avLst/>
          </a:prstGeom>
          <a:noFill/>
        </p:spPr>
        <p:txBody>
          <a:bodyPr wrap="square">
            <a:spAutoFit/>
          </a:bodyPr>
          <a:lstStyle/>
          <a:p>
            <a:pPr>
              <a:lnSpc>
                <a:spcPct val="150000"/>
              </a:lnSpc>
            </a:pPr>
            <a:r>
              <a:rPr lang="zh-CN" altLang="en-US" sz="2000" dirty="0">
                <a:solidFill>
                  <a:srgbClr val="07133E"/>
                </a:solidFill>
                <a:latin typeface="宋体" panose="02010600030101010101" pitchFamily="2" charset="-122"/>
                <a:ea typeface="宋体" panose="02010600030101010101" pitchFamily="2" charset="-122"/>
              </a:rPr>
              <a:t>缺少在更多的数据集上进行测试；</a:t>
            </a:r>
          </a:p>
        </p:txBody>
      </p:sp>
    </p:spTree>
    <p:extLst>
      <p:ext uri="{BB962C8B-B14F-4D97-AF65-F5344CB8AC3E}">
        <p14:creationId xmlns:p14="http://schemas.microsoft.com/office/powerpoint/2010/main" val="3946494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1D00D14A-4729-A49A-2C29-3824A6D2769E}"/>
              </a:ext>
            </a:extLst>
          </p:cNvPr>
          <p:cNvSpPr txBox="1"/>
          <p:nvPr/>
        </p:nvSpPr>
        <p:spPr>
          <a:xfrm>
            <a:off x="666237" y="1162838"/>
            <a:ext cx="6322868" cy="52091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785" b="1" i="0" u="none" strike="noStrike" kern="1200" cap="none" spc="0" normalizeH="0" baseline="0" noProof="0" dirty="0">
                <a:ln>
                  <a:noFill/>
                </a:ln>
                <a:solidFill>
                  <a:srgbClr val="0058A8"/>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展望</a:t>
            </a:r>
          </a:p>
        </p:txBody>
      </p:sp>
      <p:grpSp>
        <p:nvGrpSpPr>
          <p:cNvPr id="5" name="组合 4">
            <a:extLst>
              <a:ext uri="{FF2B5EF4-FFF2-40B4-BE49-F238E27FC236}">
                <a16:creationId xmlns:a16="http://schemas.microsoft.com/office/drawing/2014/main" id="{5BCF57F2-7CAF-D9CE-D381-FF050F7C76BF}"/>
              </a:ext>
            </a:extLst>
          </p:cNvPr>
          <p:cNvGrpSpPr/>
          <p:nvPr/>
        </p:nvGrpSpPr>
        <p:grpSpPr>
          <a:xfrm>
            <a:off x="1914525" y="1822550"/>
            <a:ext cx="8362950" cy="4310380"/>
            <a:chOff x="1983138" y="1928363"/>
            <a:chExt cx="8362950" cy="4310380"/>
          </a:xfrm>
        </p:grpSpPr>
        <p:grpSp>
          <p:nvGrpSpPr>
            <p:cNvPr id="12" name="组合 11">
              <a:extLst>
                <a:ext uri="{FF2B5EF4-FFF2-40B4-BE49-F238E27FC236}">
                  <a16:creationId xmlns:a16="http://schemas.microsoft.com/office/drawing/2014/main" id="{2E41E62D-1ECC-F274-A6D4-44017FFC6313}"/>
                </a:ext>
              </a:extLst>
            </p:cNvPr>
            <p:cNvGrpSpPr/>
            <p:nvPr/>
          </p:nvGrpSpPr>
          <p:grpSpPr>
            <a:xfrm>
              <a:off x="1983138" y="1928363"/>
              <a:ext cx="2524125" cy="4310380"/>
              <a:chOff x="1108288" y="2186627"/>
              <a:chExt cx="2523949" cy="4310537"/>
            </a:xfrm>
          </p:grpSpPr>
          <p:sp>
            <p:nvSpPr>
              <p:cNvPr id="25" name="任意多边形 6">
                <a:extLst>
                  <a:ext uri="{FF2B5EF4-FFF2-40B4-BE49-F238E27FC236}">
                    <a16:creationId xmlns:a16="http://schemas.microsoft.com/office/drawing/2014/main" id="{2D9E01D8-F5F1-3D87-C954-46649E10F027}"/>
                  </a:ext>
                </a:extLst>
              </p:cNvPr>
              <p:cNvSpPr/>
              <p:nvPr>
                <p:custDataLst>
                  <p:tags r:id="rId9"/>
                </p:custDataLst>
              </p:nvPr>
            </p:nvSpPr>
            <p:spPr>
              <a:xfrm>
                <a:off x="1108288" y="2186627"/>
                <a:ext cx="2523949" cy="4310537"/>
              </a:xfrm>
              <a:custGeom>
                <a:avLst/>
                <a:gdLst>
                  <a:gd name="connsiteX0" fmla="*/ 113408 w 2523949"/>
                  <a:gd name="connsiteY0" fmla="*/ 1709102 h 4310537"/>
                  <a:gd name="connsiteX1" fmla="*/ 113408 w 2523949"/>
                  <a:gd name="connsiteY1" fmla="*/ 1934122 h 4310537"/>
                  <a:gd name="connsiteX2" fmla="*/ 113408 w 2523949"/>
                  <a:gd name="connsiteY2" fmla="*/ 1949425 h 4310537"/>
                  <a:gd name="connsiteX3" fmla="*/ 113408 w 2523949"/>
                  <a:gd name="connsiteY3" fmla="*/ 1956221 h 4310537"/>
                  <a:gd name="connsiteX4" fmla="*/ 113408 w 2523949"/>
                  <a:gd name="connsiteY4" fmla="*/ 2124622 h 4310537"/>
                  <a:gd name="connsiteX5" fmla="*/ 113408 w 2523949"/>
                  <a:gd name="connsiteY5" fmla="*/ 2139925 h 4310537"/>
                  <a:gd name="connsiteX6" fmla="*/ 113408 w 2523949"/>
                  <a:gd name="connsiteY6" fmla="*/ 2146721 h 4310537"/>
                  <a:gd name="connsiteX7" fmla="*/ 113408 w 2523949"/>
                  <a:gd name="connsiteY7" fmla="*/ 2989710 h 4310537"/>
                  <a:gd name="connsiteX8" fmla="*/ 113408 w 2523949"/>
                  <a:gd name="connsiteY8" fmla="*/ 2996506 h 4310537"/>
                  <a:gd name="connsiteX9" fmla="*/ 113408 w 2523949"/>
                  <a:gd name="connsiteY9" fmla="*/ 3011809 h 4310537"/>
                  <a:gd name="connsiteX10" fmla="*/ 113408 w 2523949"/>
                  <a:gd name="connsiteY10" fmla="*/ 3180210 h 4310537"/>
                  <a:gd name="connsiteX11" fmla="*/ 113408 w 2523949"/>
                  <a:gd name="connsiteY11" fmla="*/ 3187006 h 4310537"/>
                  <a:gd name="connsiteX12" fmla="*/ 113408 w 2523949"/>
                  <a:gd name="connsiteY12" fmla="*/ 3202309 h 4310537"/>
                  <a:gd name="connsiteX13" fmla="*/ 113408 w 2523949"/>
                  <a:gd name="connsiteY13" fmla="*/ 3402691 h 4310537"/>
                  <a:gd name="connsiteX14" fmla="*/ 113407 w 2523949"/>
                  <a:gd name="connsiteY14" fmla="*/ 3402691 h 4310537"/>
                  <a:gd name="connsiteX15" fmla="*/ 113407 w 2523949"/>
                  <a:gd name="connsiteY15" fmla="*/ 3415286 h 4310537"/>
                  <a:gd name="connsiteX16" fmla="*/ 230338 w 2523949"/>
                  <a:gd name="connsiteY16" fmla="*/ 3618864 h 4310537"/>
                  <a:gd name="connsiteX17" fmla="*/ 1145042 w 2523949"/>
                  <a:gd name="connsiteY17" fmla="*/ 4146658 h 4310537"/>
                  <a:gd name="connsiteX18" fmla="*/ 1378905 w 2523949"/>
                  <a:gd name="connsiteY18" fmla="*/ 4146658 h 4310537"/>
                  <a:gd name="connsiteX19" fmla="*/ 2293609 w 2523949"/>
                  <a:gd name="connsiteY19" fmla="*/ 3618864 h 4310537"/>
                  <a:gd name="connsiteX20" fmla="*/ 2410541 w 2523949"/>
                  <a:gd name="connsiteY20" fmla="*/ 3415286 h 4310537"/>
                  <a:gd name="connsiteX21" fmla="*/ 2410541 w 2523949"/>
                  <a:gd name="connsiteY21" fmla="*/ 3306564 h 4310537"/>
                  <a:gd name="connsiteX22" fmla="*/ 2410541 w 2523949"/>
                  <a:gd name="connsiteY22" fmla="*/ 3224786 h 4310537"/>
                  <a:gd name="connsiteX23" fmla="*/ 2410541 w 2523949"/>
                  <a:gd name="connsiteY23" fmla="*/ 3223087 h 4310537"/>
                  <a:gd name="connsiteX24" fmla="*/ 2410541 w 2523949"/>
                  <a:gd name="connsiteY24" fmla="*/ 3211196 h 4310537"/>
                  <a:gd name="connsiteX25" fmla="*/ 2410541 w 2523949"/>
                  <a:gd name="connsiteY25" fmla="*/ 3202938 h 4310537"/>
                  <a:gd name="connsiteX26" fmla="*/ 2410541 w 2523949"/>
                  <a:gd name="connsiteY26" fmla="*/ 3178919 h 4310537"/>
                  <a:gd name="connsiteX27" fmla="*/ 2410541 w 2523949"/>
                  <a:gd name="connsiteY27" fmla="*/ 3116064 h 4310537"/>
                  <a:gd name="connsiteX28" fmla="*/ 2410541 w 2523949"/>
                  <a:gd name="connsiteY28" fmla="*/ 3048349 h 4310537"/>
                  <a:gd name="connsiteX29" fmla="*/ 2410541 w 2523949"/>
                  <a:gd name="connsiteY29" fmla="*/ 3012438 h 4310537"/>
                  <a:gd name="connsiteX30" fmla="*/ 2410541 w 2523949"/>
                  <a:gd name="connsiteY30" fmla="*/ 2948758 h 4310537"/>
                  <a:gd name="connsiteX31" fmla="*/ 2410541 w 2523949"/>
                  <a:gd name="connsiteY31" fmla="*/ 2884161 h 4310537"/>
                  <a:gd name="connsiteX32" fmla="*/ 2410542 w 2523949"/>
                  <a:gd name="connsiteY32" fmla="*/ 2884161 h 4310537"/>
                  <a:gd name="connsiteX33" fmla="*/ 2410542 w 2523949"/>
                  <a:gd name="connsiteY33" fmla="*/ 2879860 h 4310537"/>
                  <a:gd name="connsiteX34" fmla="*/ 2410542 w 2523949"/>
                  <a:gd name="connsiteY34" fmla="*/ 2859294 h 4310537"/>
                  <a:gd name="connsiteX35" fmla="*/ 2410542 w 2523949"/>
                  <a:gd name="connsiteY35" fmla="*/ 2857762 h 4310537"/>
                  <a:gd name="connsiteX36" fmla="*/ 2410542 w 2523949"/>
                  <a:gd name="connsiteY36" fmla="*/ 2837195 h 4310537"/>
                  <a:gd name="connsiteX37" fmla="*/ 2410542 w 2523949"/>
                  <a:gd name="connsiteY37" fmla="*/ 2823937 h 4310537"/>
                  <a:gd name="connsiteX38" fmla="*/ 2410542 w 2523949"/>
                  <a:gd name="connsiteY38" fmla="*/ 2801838 h 4310537"/>
                  <a:gd name="connsiteX39" fmla="*/ 2410542 w 2523949"/>
                  <a:gd name="connsiteY39" fmla="*/ 2756982 h 4310537"/>
                  <a:gd name="connsiteX40" fmla="*/ 2410542 w 2523949"/>
                  <a:gd name="connsiteY40" fmla="*/ 2754097 h 4310537"/>
                  <a:gd name="connsiteX41" fmla="*/ 2410542 w 2523949"/>
                  <a:gd name="connsiteY41" fmla="*/ 2734884 h 4310537"/>
                  <a:gd name="connsiteX42" fmla="*/ 2410542 w 2523949"/>
                  <a:gd name="connsiteY42" fmla="*/ 2731998 h 4310537"/>
                  <a:gd name="connsiteX43" fmla="*/ 2410542 w 2523949"/>
                  <a:gd name="connsiteY43" fmla="*/ 2668794 h 4310537"/>
                  <a:gd name="connsiteX44" fmla="*/ 2410542 w 2523949"/>
                  <a:gd name="connsiteY44" fmla="*/ 2646695 h 4310537"/>
                  <a:gd name="connsiteX45" fmla="*/ 2410542 w 2523949"/>
                  <a:gd name="connsiteY45" fmla="*/ 2636115 h 4310537"/>
                  <a:gd name="connsiteX46" fmla="*/ 2410542 w 2523949"/>
                  <a:gd name="connsiteY46" fmla="*/ 2614017 h 4310537"/>
                  <a:gd name="connsiteX47" fmla="*/ 2410542 w 2523949"/>
                  <a:gd name="connsiteY47" fmla="*/ 2566482 h 4310537"/>
                  <a:gd name="connsiteX48" fmla="*/ 2410542 w 2523949"/>
                  <a:gd name="connsiteY48" fmla="*/ 2544384 h 4310537"/>
                  <a:gd name="connsiteX49" fmla="*/ 2410542 w 2523949"/>
                  <a:gd name="connsiteY49" fmla="*/ 2495147 h 4310537"/>
                  <a:gd name="connsiteX50" fmla="*/ 2410542 w 2523949"/>
                  <a:gd name="connsiteY50" fmla="*/ 2473049 h 4310537"/>
                  <a:gd name="connsiteX51" fmla="*/ 2410542 w 2523949"/>
                  <a:gd name="connsiteY51" fmla="*/ 2445615 h 4310537"/>
                  <a:gd name="connsiteX52" fmla="*/ 2410542 w 2523949"/>
                  <a:gd name="connsiteY52" fmla="*/ 2423517 h 4310537"/>
                  <a:gd name="connsiteX53" fmla="*/ 2410542 w 2523949"/>
                  <a:gd name="connsiteY53" fmla="*/ 2332532 h 4310537"/>
                  <a:gd name="connsiteX54" fmla="*/ 2410542 w 2523949"/>
                  <a:gd name="connsiteY54" fmla="*/ 2310433 h 4310537"/>
                  <a:gd name="connsiteX55" fmla="*/ 2410542 w 2523949"/>
                  <a:gd name="connsiteY55" fmla="*/ 2304647 h 4310537"/>
                  <a:gd name="connsiteX56" fmla="*/ 2410542 w 2523949"/>
                  <a:gd name="connsiteY56" fmla="*/ 2282549 h 4310537"/>
                  <a:gd name="connsiteX57" fmla="*/ 2410542 w 2523949"/>
                  <a:gd name="connsiteY57" fmla="*/ 2146721 h 4310537"/>
                  <a:gd name="connsiteX58" fmla="*/ 2410542 w 2523949"/>
                  <a:gd name="connsiteY58" fmla="*/ 2142032 h 4310537"/>
                  <a:gd name="connsiteX59" fmla="*/ 2410542 w 2523949"/>
                  <a:gd name="connsiteY59" fmla="*/ 2139925 h 4310537"/>
                  <a:gd name="connsiteX60" fmla="*/ 2410542 w 2523949"/>
                  <a:gd name="connsiteY60" fmla="*/ 2137864 h 4310537"/>
                  <a:gd name="connsiteX61" fmla="*/ 2410542 w 2523949"/>
                  <a:gd name="connsiteY61" fmla="*/ 2124622 h 4310537"/>
                  <a:gd name="connsiteX62" fmla="*/ 2410542 w 2523949"/>
                  <a:gd name="connsiteY62" fmla="*/ 2123432 h 4310537"/>
                  <a:gd name="connsiteX63" fmla="*/ 2410542 w 2523949"/>
                  <a:gd name="connsiteY63" fmla="*/ 2119933 h 4310537"/>
                  <a:gd name="connsiteX64" fmla="*/ 2410542 w 2523949"/>
                  <a:gd name="connsiteY64" fmla="*/ 2097049 h 4310537"/>
                  <a:gd name="connsiteX65" fmla="*/ 2410542 w 2523949"/>
                  <a:gd name="connsiteY65" fmla="*/ 1981658 h 4310537"/>
                  <a:gd name="connsiteX66" fmla="*/ 2410542 w 2523949"/>
                  <a:gd name="connsiteY66" fmla="*/ 1956221 h 4310537"/>
                  <a:gd name="connsiteX67" fmla="*/ 2410542 w 2523949"/>
                  <a:gd name="connsiteY67" fmla="*/ 1949425 h 4310537"/>
                  <a:gd name="connsiteX68" fmla="*/ 2410542 w 2523949"/>
                  <a:gd name="connsiteY68" fmla="*/ 1947364 h 4310537"/>
                  <a:gd name="connsiteX69" fmla="*/ 2410542 w 2523949"/>
                  <a:gd name="connsiteY69" fmla="*/ 1934122 h 4310537"/>
                  <a:gd name="connsiteX70" fmla="*/ 2410542 w 2523949"/>
                  <a:gd name="connsiteY70" fmla="*/ 1932932 h 4310537"/>
                  <a:gd name="connsiteX71" fmla="*/ 2410542 w 2523949"/>
                  <a:gd name="connsiteY71" fmla="*/ 1906549 h 4310537"/>
                  <a:gd name="connsiteX72" fmla="*/ 2410542 w 2523949"/>
                  <a:gd name="connsiteY72" fmla="*/ 1882214 h 4310537"/>
                  <a:gd name="connsiteX73" fmla="*/ 2410542 w 2523949"/>
                  <a:gd name="connsiteY73" fmla="*/ 1861030 h 4310537"/>
                  <a:gd name="connsiteX74" fmla="*/ 2410542 w 2523949"/>
                  <a:gd name="connsiteY74" fmla="*/ 1791158 h 4310537"/>
                  <a:gd name="connsiteX75" fmla="*/ 2410542 w 2523949"/>
                  <a:gd name="connsiteY75" fmla="*/ 1747978 h 4310537"/>
                  <a:gd name="connsiteX76" fmla="*/ 2410542 w 2523949"/>
                  <a:gd name="connsiteY76" fmla="*/ 1709102 h 4310537"/>
                  <a:gd name="connsiteX77" fmla="*/ 1261975 w 2523949"/>
                  <a:gd name="connsiteY77" fmla="*/ 135606 h 4310537"/>
                  <a:gd name="connsiteX78" fmla="*/ 1145043 w 2523949"/>
                  <a:gd name="connsiteY78" fmla="*/ 162467 h 4310537"/>
                  <a:gd name="connsiteX79" fmla="*/ 230339 w 2523949"/>
                  <a:gd name="connsiteY79" fmla="*/ 690261 h 4310537"/>
                  <a:gd name="connsiteX80" fmla="*/ 113408 w 2523949"/>
                  <a:gd name="connsiteY80" fmla="*/ 893838 h 4310537"/>
                  <a:gd name="connsiteX81" fmla="*/ 113408 w 2523949"/>
                  <a:gd name="connsiteY81" fmla="*/ 1082390 h 4310537"/>
                  <a:gd name="connsiteX82" fmla="*/ 2410542 w 2523949"/>
                  <a:gd name="connsiteY82" fmla="*/ 1082390 h 4310537"/>
                  <a:gd name="connsiteX83" fmla="*/ 2410542 w 2523949"/>
                  <a:gd name="connsiteY83" fmla="*/ 893838 h 4310537"/>
                  <a:gd name="connsiteX84" fmla="*/ 2293610 w 2523949"/>
                  <a:gd name="connsiteY84" fmla="*/ 690261 h 4310537"/>
                  <a:gd name="connsiteX85" fmla="*/ 1378906 w 2523949"/>
                  <a:gd name="connsiteY85" fmla="*/ 162467 h 4310537"/>
                  <a:gd name="connsiteX86" fmla="*/ 1261975 w 2523949"/>
                  <a:gd name="connsiteY86" fmla="*/ 135606 h 4310537"/>
                  <a:gd name="connsiteX87" fmla="*/ 1261975 w 2523949"/>
                  <a:gd name="connsiteY87" fmla="*/ 0 h 4310537"/>
                  <a:gd name="connsiteX88" fmla="*/ 1390452 w 2523949"/>
                  <a:gd name="connsiteY88" fmla="*/ 29513 h 4310537"/>
                  <a:gd name="connsiteX89" fmla="*/ 2395472 w 2523949"/>
                  <a:gd name="connsiteY89" fmla="*/ 609420 h 4310537"/>
                  <a:gd name="connsiteX90" fmla="*/ 2523949 w 2523949"/>
                  <a:gd name="connsiteY90" fmla="*/ 833098 h 4310537"/>
                  <a:gd name="connsiteX91" fmla="*/ 2523949 w 2523949"/>
                  <a:gd name="connsiteY91" fmla="*/ 1974790 h 4310537"/>
                  <a:gd name="connsiteX92" fmla="*/ 2523949 w 2523949"/>
                  <a:gd name="connsiteY92" fmla="*/ 1976098 h 4310537"/>
                  <a:gd name="connsiteX93" fmla="*/ 2523949 w 2523949"/>
                  <a:gd name="connsiteY93" fmla="*/ 1990647 h 4310537"/>
                  <a:gd name="connsiteX94" fmla="*/ 2523949 w 2523949"/>
                  <a:gd name="connsiteY94" fmla="*/ 1992912 h 4310537"/>
                  <a:gd name="connsiteX95" fmla="*/ 2523949 w 2523949"/>
                  <a:gd name="connsiteY95" fmla="*/ 2000379 h 4310537"/>
                  <a:gd name="connsiteX96" fmla="*/ 2523949 w 2523949"/>
                  <a:gd name="connsiteY96" fmla="*/ 2180255 h 4310537"/>
                  <a:gd name="connsiteX97" fmla="*/ 2523949 w 2523949"/>
                  <a:gd name="connsiteY97" fmla="*/ 2204536 h 4310537"/>
                  <a:gd name="connsiteX98" fmla="*/ 2523949 w 2523949"/>
                  <a:gd name="connsiteY98" fmla="*/ 2358928 h 4310537"/>
                  <a:gd name="connsiteX99" fmla="*/ 2523949 w 2523949"/>
                  <a:gd name="connsiteY99" fmla="*/ 2383208 h 4310537"/>
                  <a:gd name="connsiteX100" fmla="*/ 2523949 w 2523949"/>
                  <a:gd name="connsiteY100" fmla="*/ 2513815 h 4310537"/>
                  <a:gd name="connsiteX101" fmla="*/ 2523949 w 2523949"/>
                  <a:gd name="connsiteY101" fmla="*/ 2538095 h 4310537"/>
                  <a:gd name="connsiteX102" fmla="*/ 2523949 w 2523949"/>
                  <a:gd name="connsiteY102" fmla="*/ 2646616 h 4310537"/>
                  <a:gd name="connsiteX103" fmla="*/ 2523949 w 2523949"/>
                  <a:gd name="connsiteY103" fmla="*/ 2670896 h 4310537"/>
                  <a:gd name="connsiteX104" fmla="*/ 2523949 w 2523949"/>
                  <a:gd name="connsiteY104" fmla="*/ 2759029 h 4310537"/>
                  <a:gd name="connsiteX105" fmla="*/ 2523949 w 2523949"/>
                  <a:gd name="connsiteY105" fmla="*/ 2783310 h 4310537"/>
                  <a:gd name="connsiteX106" fmla="*/ 2523949 w 2523949"/>
                  <a:gd name="connsiteY106" fmla="*/ 2852754 h 4310537"/>
                  <a:gd name="connsiteX107" fmla="*/ 2523949 w 2523949"/>
                  <a:gd name="connsiteY107" fmla="*/ 2877035 h 4310537"/>
                  <a:gd name="connsiteX108" fmla="*/ 2523949 w 2523949"/>
                  <a:gd name="connsiteY108" fmla="*/ 2929490 h 4310537"/>
                  <a:gd name="connsiteX109" fmla="*/ 2523949 w 2523949"/>
                  <a:gd name="connsiteY109" fmla="*/ 2953771 h 4310537"/>
                  <a:gd name="connsiteX110" fmla="*/ 2523949 w 2523949"/>
                  <a:gd name="connsiteY110" fmla="*/ 2990936 h 4310537"/>
                  <a:gd name="connsiteX111" fmla="*/ 2523949 w 2523949"/>
                  <a:gd name="connsiteY111" fmla="*/ 3015216 h 4310537"/>
                  <a:gd name="connsiteX112" fmla="*/ 2523949 w 2523949"/>
                  <a:gd name="connsiteY112" fmla="*/ 3074750 h 4310537"/>
                  <a:gd name="connsiteX113" fmla="*/ 2523949 w 2523949"/>
                  <a:gd name="connsiteY113" fmla="*/ 3099031 h 4310537"/>
                  <a:gd name="connsiteX114" fmla="*/ 2523949 w 2523949"/>
                  <a:gd name="connsiteY114" fmla="*/ 3117790 h 4310537"/>
                  <a:gd name="connsiteX115" fmla="*/ 2523949 w 2523949"/>
                  <a:gd name="connsiteY115" fmla="*/ 3135912 h 4310537"/>
                  <a:gd name="connsiteX116" fmla="*/ 2523949 w 2523949"/>
                  <a:gd name="connsiteY116" fmla="*/ 3142071 h 4310537"/>
                  <a:gd name="connsiteX117" fmla="*/ 2523949 w 2523949"/>
                  <a:gd name="connsiteY117" fmla="*/ 3143379 h 4310537"/>
                  <a:gd name="connsiteX118" fmla="*/ 2523949 w 2523949"/>
                  <a:gd name="connsiteY118" fmla="*/ 3157927 h 4310537"/>
                  <a:gd name="connsiteX119" fmla="*/ 2523949 w 2523949"/>
                  <a:gd name="connsiteY119" fmla="*/ 3160193 h 4310537"/>
                  <a:gd name="connsiteX120" fmla="*/ 2523949 w 2523949"/>
                  <a:gd name="connsiteY120" fmla="*/ 3347536 h 4310537"/>
                  <a:gd name="connsiteX121" fmla="*/ 2523949 w 2523949"/>
                  <a:gd name="connsiteY121" fmla="*/ 3402691 h 4310537"/>
                  <a:gd name="connsiteX122" fmla="*/ 2523948 w 2523949"/>
                  <a:gd name="connsiteY122" fmla="*/ 3402691 h 4310537"/>
                  <a:gd name="connsiteX123" fmla="*/ 2523948 w 2523949"/>
                  <a:gd name="connsiteY123" fmla="*/ 3411812 h 4310537"/>
                  <a:gd name="connsiteX124" fmla="*/ 2523948 w 2523949"/>
                  <a:gd name="connsiteY124" fmla="*/ 3475886 h 4310537"/>
                  <a:gd name="connsiteX125" fmla="*/ 2395471 w 2523949"/>
                  <a:gd name="connsiteY125" fmla="*/ 3699565 h 4310537"/>
                  <a:gd name="connsiteX126" fmla="*/ 1390451 w 2523949"/>
                  <a:gd name="connsiteY126" fmla="*/ 4279472 h 4310537"/>
                  <a:gd name="connsiteX127" fmla="*/ 1133497 w 2523949"/>
                  <a:gd name="connsiteY127" fmla="*/ 4279472 h 4310537"/>
                  <a:gd name="connsiteX128" fmla="*/ 128477 w 2523949"/>
                  <a:gd name="connsiteY128" fmla="*/ 3699565 h 4310537"/>
                  <a:gd name="connsiteX129" fmla="*/ 0 w 2523949"/>
                  <a:gd name="connsiteY129" fmla="*/ 3475886 h 4310537"/>
                  <a:gd name="connsiteX130" fmla="*/ 0 w 2523949"/>
                  <a:gd name="connsiteY130" fmla="*/ 2884161 h 4310537"/>
                  <a:gd name="connsiteX131" fmla="*/ 1 w 2523949"/>
                  <a:gd name="connsiteY131" fmla="*/ 2884161 h 4310537"/>
                  <a:gd name="connsiteX132" fmla="*/ 1 w 2523949"/>
                  <a:gd name="connsiteY132" fmla="*/ 2000379 h 4310537"/>
                  <a:gd name="connsiteX133" fmla="*/ 1 w 2523949"/>
                  <a:gd name="connsiteY133" fmla="*/ 1992912 h 4310537"/>
                  <a:gd name="connsiteX134" fmla="*/ 1 w 2523949"/>
                  <a:gd name="connsiteY134" fmla="*/ 1976098 h 4310537"/>
                  <a:gd name="connsiteX135" fmla="*/ 1 w 2523949"/>
                  <a:gd name="connsiteY135" fmla="*/ 833098 h 4310537"/>
                  <a:gd name="connsiteX136" fmla="*/ 128478 w 2523949"/>
                  <a:gd name="connsiteY136" fmla="*/ 609420 h 4310537"/>
                  <a:gd name="connsiteX137" fmla="*/ 1133498 w 2523949"/>
                  <a:gd name="connsiteY137" fmla="*/ 29513 h 4310537"/>
                  <a:gd name="connsiteX138" fmla="*/ 1261975 w 2523949"/>
                  <a:gd name="connsiteY138" fmla="*/ 0 h 431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23949" h="4310537">
                    <a:moveTo>
                      <a:pt x="113408" y="1709102"/>
                    </a:moveTo>
                    <a:lnTo>
                      <a:pt x="113408" y="1934122"/>
                    </a:lnTo>
                    <a:lnTo>
                      <a:pt x="113408" y="1949425"/>
                    </a:lnTo>
                    <a:lnTo>
                      <a:pt x="113408" y="1956221"/>
                    </a:lnTo>
                    <a:lnTo>
                      <a:pt x="113408" y="2124622"/>
                    </a:lnTo>
                    <a:lnTo>
                      <a:pt x="113408" y="2139925"/>
                    </a:lnTo>
                    <a:lnTo>
                      <a:pt x="113408" y="2146721"/>
                    </a:lnTo>
                    <a:lnTo>
                      <a:pt x="113408" y="2989710"/>
                    </a:lnTo>
                    <a:lnTo>
                      <a:pt x="113408" y="2996506"/>
                    </a:lnTo>
                    <a:lnTo>
                      <a:pt x="113408" y="3011809"/>
                    </a:lnTo>
                    <a:lnTo>
                      <a:pt x="113408" y="3180210"/>
                    </a:lnTo>
                    <a:lnTo>
                      <a:pt x="113408" y="3187006"/>
                    </a:lnTo>
                    <a:lnTo>
                      <a:pt x="113408" y="3202309"/>
                    </a:lnTo>
                    <a:lnTo>
                      <a:pt x="113408" y="3402691"/>
                    </a:lnTo>
                    <a:lnTo>
                      <a:pt x="113407" y="3402691"/>
                    </a:lnTo>
                    <a:lnTo>
                      <a:pt x="113407" y="3415286"/>
                    </a:lnTo>
                    <a:cubicBezTo>
                      <a:pt x="113407" y="3490685"/>
                      <a:pt x="166215" y="3581164"/>
                      <a:pt x="230338" y="3618864"/>
                    </a:cubicBezTo>
                    <a:cubicBezTo>
                      <a:pt x="230338" y="3618864"/>
                      <a:pt x="230338" y="3618864"/>
                      <a:pt x="1145042" y="4146658"/>
                    </a:cubicBezTo>
                    <a:cubicBezTo>
                      <a:pt x="1209166" y="4184357"/>
                      <a:pt x="1314782" y="4184357"/>
                      <a:pt x="1378905" y="4146658"/>
                    </a:cubicBezTo>
                    <a:cubicBezTo>
                      <a:pt x="1378905" y="4146658"/>
                      <a:pt x="1378905" y="4146658"/>
                      <a:pt x="2293609" y="3618864"/>
                    </a:cubicBezTo>
                    <a:cubicBezTo>
                      <a:pt x="2357733" y="3581164"/>
                      <a:pt x="2410541" y="3490685"/>
                      <a:pt x="2410541" y="3415286"/>
                    </a:cubicBezTo>
                    <a:cubicBezTo>
                      <a:pt x="2410541" y="3415286"/>
                      <a:pt x="2410541" y="3415286"/>
                      <a:pt x="2410541" y="3306564"/>
                    </a:cubicBezTo>
                    <a:lnTo>
                      <a:pt x="2410541" y="3224786"/>
                    </a:lnTo>
                    <a:lnTo>
                      <a:pt x="2410541" y="3223087"/>
                    </a:lnTo>
                    <a:lnTo>
                      <a:pt x="2410541" y="3211196"/>
                    </a:lnTo>
                    <a:lnTo>
                      <a:pt x="2410541" y="3202938"/>
                    </a:lnTo>
                    <a:lnTo>
                      <a:pt x="2410541" y="3178919"/>
                    </a:lnTo>
                    <a:lnTo>
                      <a:pt x="2410541" y="3116064"/>
                    </a:lnTo>
                    <a:lnTo>
                      <a:pt x="2410541" y="3048349"/>
                    </a:lnTo>
                    <a:lnTo>
                      <a:pt x="2410541" y="3012438"/>
                    </a:lnTo>
                    <a:lnTo>
                      <a:pt x="2410541" y="2948758"/>
                    </a:lnTo>
                    <a:lnTo>
                      <a:pt x="2410541" y="2884161"/>
                    </a:lnTo>
                    <a:lnTo>
                      <a:pt x="2410542" y="2884161"/>
                    </a:lnTo>
                    <a:lnTo>
                      <a:pt x="2410542" y="2879860"/>
                    </a:lnTo>
                    <a:lnTo>
                      <a:pt x="2410542" y="2859294"/>
                    </a:lnTo>
                    <a:lnTo>
                      <a:pt x="2410542" y="2857762"/>
                    </a:lnTo>
                    <a:lnTo>
                      <a:pt x="2410542" y="2837195"/>
                    </a:lnTo>
                    <a:lnTo>
                      <a:pt x="2410542" y="2823937"/>
                    </a:lnTo>
                    <a:lnTo>
                      <a:pt x="2410542" y="2801838"/>
                    </a:lnTo>
                    <a:lnTo>
                      <a:pt x="2410542" y="2756982"/>
                    </a:lnTo>
                    <a:lnTo>
                      <a:pt x="2410542" y="2754097"/>
                    </a:lnTo>
                    <a:lnTo>
                      <a:pt x="2410542" y="2734884"/>
                    </a:lnTo>
                    <a:lnTo>
                      <a:pt x="2410542" y="2731998"/>
                    </a:lnTo>
                    <a:lnTo>
                      <a:pt x="2410542" y="2668794"/>
                    </a:lnTo>
                    <a:lnTo>
                      <a:pt x="2410542" y="2646695"/>
                    </a:lnTo>
                    <a:lnTo>
                      <a:pt x="2410542" y="2636115"/>
                    </a:lnTo>
                    <a:lnTo>
                      <a:pt x="2410542" y="2614017"/>
                    </a:lnTo>
                    <a:lnTo>
                      <a:pt x="2410542" y="2566482"/>
                    </a:lnTo>
                    <a:lnTo>
                      <a:pt x="2410542" y="2544384"/>
                    </a:lnTo>
                    <a:lnTo>
                      <a:pt x="2410542" y="2495147"/>
                    </a:lnTo>
                    <a:lnTo>
                      <a:pt x="2410542" y="2473049"/>
                    </a:lnTo>
                    <a:lnTo>
                      <a:pt x="2410542" y="2445615"/>
                    </a:lnTo>
                    <a:lnTo>
                      <a:pt x="2410542" y="2423517"/>
                    </a:lnTo>
                    <a:lnTo>
                      <a:pt x="2410542" y="2332532"/>
                    </a:lnTo>
                    <a:lnTo>
                      <a:pt x="2410542" y="2310433"/>
                    </a:lnTo>
                    <a:lnTo>
                      <a:pt x="2410542" y="2304647"/>
                    </a:lnTo>
                    <a:lnTo>
                      <a:pt x="2410542" y="2282549"/>
                    </a:lnTo>
                    <a:lnTo>
                      <a:pt x="2410542" y="2146721"/>
                    </a:lnTo>
                    <a:lnTo>
                      <a:pt x="2410542" y="2142032"/>
                    </a:lnTo>
                    <a:lnTo>
                      <a:pt x="2410542" y="2139925"/>
                    </a:lnTo>
                    <a:lnTo>
                      <a:pt x="2410542" y="2137864"/>
                    </a:lnTo>
                    <a:lnTo>
                      <a:pt x="2410542" y="2124622"/>
                    </a:lnTo>
                    <a:lnTo>
                      <a:pt x="2410542" y="2123432"/>
                    </a:lnTo>
                    <a:lnTo>
                      <a:pt x="2410542" y="2119933"/>
                    </a:lnTo>
                    <a:lnTo>
                      <a:pt x="2410542" y="2097049"/>
                    </a:lnTo>
                    <a:cubicBezTo>
                      <a:pt x="2410542" y="2073661"/>
                      <a:pt x="2410542" y="2037517"/>
                      <a:pt x="2410542" y="1981658"/>
                    </a:cubicBezTo>
                    <a:lnTo>
                      <a:pt x="2410542" y="1956221"/>
                    </a:lnTo>
                    <a:lnTo>
                      <a:pt x="2410542" y="1949425"/>
                    </a:lnTo>
                    <a:lnTo>
                      <a:pt x="2410542" y="1947364"/>
                    </a:lnTo>
                    <a:lnTo>
                      <a:pt x="2410542" y="1934122"/>
                    </a:lnTo>
                    <a:lnTo>
                      <a:pt x="2410542" y="1932932"/>
                    </a:lnTo>
                    <a:lnTo>
                      <a:pt x="2410542" y="1906549"/>
                    </a:lnTo>
                    <a:lnTo>
                      <a:pt x="2410542" y="1882214"/>
                    </a:lnTo>
                    <a:lnTo>
                      <a:pt x="2410542" y="1861030"/>
                    </a:lnTo>
                    <a:lnTo>
                      <a:pt x="2410542" y="1791158"/>
                    </a:lnTo>
                    <a:lnTo>
                      <a:pt x="2410542" y="1747978"/>
                    </a:lnTo>
                    <a:lnTo>
                      <a:pt x="2410542" y="1709102"/>
                    </a:lnTo>
                    <a:close/>
                    <a:moveTo>
                      <a:pt x="1261975" y="135606"/>
                    </a:moveTo>
                    <a:cubicBezTo>
                      <a:pt x="1219540" y="135606"/>
                      <a:pt x="1177106" y="144559"/>
                      <a:pt x="1145043" y="162467"/>
                    </a:cubicBezTo>
                    <a:cubicBezTo>
                      <a:pt x="1145043" y="162467"/>
                      <a:pt x="1145043" y="162467"/>
                      <a:pt x="230339" y="690261"/>
                    </a:cubicBezTo>
                    <a:cubicBezTo>
                      <a:pt x="166216" y="727960"/>
                      <a:pt x="113408" y="820324"/>
                      <a:pt x="113408" y="893838"/>
                    </a:cubicBezTo>
                    <a:lnTo>
                      <a:pt x="113408" y="1082390"/>
                    </a:lnTo>
                    <a:lnTo>
                      <a:pt x="2410542" y="1082390"/>
                    </a:lnTo>
                    <a:lnTo>
                      <a:pt x="2410542" y="893838"/>
                    </a:lnTo>
                    <a:cubicBezTo>
                      <a:pt x="2410542" y="820324"/>
                      <a:pt x="2357734" y="727960"/>
                      <a:pt x="2293610" y="690261"/>
                    </a:cubicBezTo>
                    <a:cubicBezTo>
                      <a:pt x="2293610" y="690261"/>
                      <a:pt x="2293610" y="690261"/>
                      <a:pt x="1378906" y="162467"/>
                    </a:cubicBezTo>
                    <a:cubicBezTo>
                      <a:pt x="1346844" y="144559"/>
                      <a:pt x="1304410" y="135606"/>
                      <a:pt x="1261975" y="135606"/>
                    </a:cubicBezTo>
                    <a:close/>
                    <a:moveTo>
                      <a:pt x="1261975" y="0"/>
                    </a:moveTo>
                    <a:cubicBezTo>
                      <a:pt x="1308600" y="0"/>
                      <a:pt x="1355224" y="9837"/>
                      <a:pt x="1390452" y="29513"/>
                    </a:cubicBezTo>
                    <a:cubicBezTo>
                      <a:pt x="2395472" y="609420"/>
                      <a:pt x="2395472" y="609420"/>
                      <a:pt x="2395472" y="609420"/>
                    </a:cubicBezTo>
                    <a:cubicBezTo>
                      <a:pt x="2465927" y="650842"/>
                      <a:pt x="2523949" y="752325"/>
                      <a:pt x="2523949" y="833098"/>
                    </a:cubicBezTo>
                    <a:cubicBezTo>
                      <a:pt x="2523949" y="1702959"/>
                      <a:pt x="2523949" y="1920424"/>
                      <a:pt x="2523949" y="1974790"/>
                    </a:cubicBezTo>
                    <a:lnTo>
                      <a:pt x="2523949" y="1976098"/>
                    </a:lnTo>
                    <a:lnTo>
                      <a:pt x="2523949" y="1990647"/>
                    </a:lnTo>
                    <a:lnTo>
                      <a:pt x="2523949" y="1992912"/>
                    </a:lnTo>
                    <a:lnTo>
                      <a:pt x="2523949" y="2000379"/>
                    </a:lnTo>
                    <a:lnTo>
                      <a:pt x="2523949" y="2180255"/>
                    </a:lnTo>
                    <a:lnTo>
                      <a:pt x="2523949" y="2204536"/>
                    </a:lnTo>
                    <a:lnTo>
                      <a:pt x="2523949" y="2358928"/>
                    </a:lnTo>
                    <a:lnTo>
                      <a:pt x="2523949" y="2383208"/>
                    </a:lnTo>
                    <a:lnTo>
                      <a:pt x="2523949" y="2513815"/>
                    </a:lnTo>
                    <a:lnTo>
                      <a:pt x="2523949" y="2538095"/>
                    </a:lnTo>
                    <a:lnTo>
                      <a:pt x="2523949" y="2646616"/>
                    </a:lnTo>
                    <a:lnTo>
                      <a:pt x="2523949" y="2670896"/>
                    </a:lnTo>
                    <a:lnTo>
                      <a:pt x="2523949" y="2759029"/>
                    </a:lnTo>
                    <a:lnTo>
                      <a:pt x="2523949" y="2783310"/>
                    </a:lnTo>
                    <a:lnTo>
                      <a:pt x="2523949" y="2852754"/>
                    </a:lnTo>
                    <a:lnTo>
                      <a:pt x="2523949" y="2877035"/>
                    </a:lnTo>
                    <a:lnTo>
                      <a:pt x="2523949" y="2929490"/>
                    </a:lnTo>
                    <a:lnTo>
                      <a:pt x="2523949" y="2953771"/>
                    </a:lnTo>
                    <a:lnTo>
                      <a:pt x="2523949" y="2990936"/>
                    </a:lnTo>
                    <a:lnTo>
                      <a:pt x="2523949" y="3015216"/>
                    </a:lnTo>
                    <a:lnTo>
                      <a:pt x="2523949" y="3074750"/>
                    </a:lnTo>
                    <a:lnTo>
                      <a:pt x="2523949" y="3099031"/>
                    </a:lnTo>
                    <a:lnTo>
                      <a:pt x="2523949" y="3117790"/>
                    </a:lnTo>
                    <a:cubicBezTo>
                      <a:pt x="2523949" y="3135912"/>
                      <a:pt x="2523949" y="3135912"/>
                      <a:pt x="2523949" y="3135912"/>
                    </a:cubicBezTo>
                    <a:lnTo>
                      <a:pt x="2523949" y="3142071"/>
                    </a:lnTo>
                    <a:lnTo>
                      <a:pt x="2523949" y="3143379"/>
                    </a:lnTo>
                    <a:lnTo>
                      <a:pt x="2523949" y="3157927"/>
                    </a:lnTo>
                    <a:lnTo>
                      <a:pt x="2523949" y="3160193"/>
                    </a:lnTo>
                    <a:lnTo>
                      <a:pt x="2523949" y="3347536"/>
                    </a:lnTo>
                    <a:lnTo>
                      <a:pt x="2523949" y="3402691"/>
                    </a:lnTo>
                    <a:lnTo>
                      <a:pt x="2523948" y="3402691"/>
                    </a:lnTo>
                    <a:lnTo>
                      <a:pt x="2523948" y="3411812"/>
                    </a:lnTo>
                    <a:cubicBezTo>
                      <a:pt x="2523948" y="3475886"/>
                      <a:pt x="2523948" y="3475886"/>
                      <a:pt x="2523948" y="3475886"/>
                    </a:cubicBezTo>
                    <a:cubicBezTo>
                      <a:pt x="2523948" y="3558730"/>
                      <a:pt x="2465926" y="3658142"/>
                      <a:pt x="2395471" y="3699565"/>
                    </a:cubicBezTo>
                    <a:cubicBezTo>
                      <a:pt x="1390451" y="4279472"/>
                      <a:pt x="1390451" y="4279472"/>
                      <a:pt x="1390451" y="4279472"/>
                    </a:cubicBezTo>
                    <a:cubicBezTo>
                      <a:pt x="1319996" y="4320893"/>
                      <a:pt x="1203952" y="4320893"/>
                      <a:pt x="1133497" y="4279472"/>
                    </a:cubicBezTo>
                    <a:cubicBezTo>
                      <a:pt x="128477" y="3699565"/>
                      <a:pt x="128477" y="3699565"/>
                      <a:pt x="128477" y="3699565"/>
                    </a:cubicBezTo>
                    <a:cubicBezTo>
                      <a:pt x="58022" y="3658142"/>
                      <a:pt x="0" y="3558730"/>
                      <a:pt x="0" y="3475886"/>
                    </a:cubicBezTo>
                    <a:lnTo>
                      <a:pt x="0" y="2884161"/>
                    </a:lnTo>
                    <a:lnTo>
                      <a:pt x="1" y="2884161"/>
                    </a:lnTo>
                    <a:lnTo>
                      <a:pt x="1" y="2000379"/>
                    </a:lnTo>
                    <a:lnTo>
                      <a:pt x="1" y="1992912"/>
                    </a:lnTo>
                    <a:lnTo>
                      <a:pt x="1" y="1976098"/>
                    </a:lnTo>
                    <a:lnTo>
                      <a:pt x="1" y="833098"/>
                    </a:lnTo>
                    <a:cubicBezTo>
                      <a:pt x="1" y="752325"/>
                      <a:pt x="58023" y="650842"/>
                      <a:pt x="128478" y="609420"/>
                    </a:cubicBezTo>
                    <a:cubicBezTo>
                      <a:pt x="1133498" y="29513"/>
                      <a:pt x="1133498" y="29513"/>
                      <a:pt x="1133498" y="29513"/>
                    </a:cubicBezTo>
                    <a:cubicBezTo>
                      <a:pt x="1168726" y="9837"/>
                      <a:pt x="1215350" y="0"/>
                      <a:pt x="1261975" y="0"/>
                    </a:cubicBezTo>
                    <a:close/>
                  </a:path>
                </a:pathLst>
              </a:custGeom>
              <a:solidFill>
                <a:srgbClr val="0058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latin typeface="方正姚体" panose="02010601030101010101" pitchFamily="2" charset="-122"/>
                  <a:ea typeface="方正姚体" panose="02010601030101010101" pitchFamily="2" charset="-122"/>
                </a:endParaRPr>
              </a:p>
            </p:txBody>
          </p:sp>
          <p:sp>
            <p:nvSpPr>
              <p:cNvPr id="26" name="TextBox 29">
                <a:extLst>
                  <a:ext uri="{FF2B5EF4-FFF2-40B4-BE49-F238E27FC236}">
                    <a16:creationId xmlns:a16="http://schemas.microsoft.com/office/drawing/2014/main" id="{1A52D337-C298-3D27-33F3-FC8082F7529C}"/>
                  </a:ext>
                </a:extLst>
              </p:cNvPr>
              <p:cNvSpPr txBox="1"/>
              <p:nvPr>
                <p:custDataLst>
                  <p:tags r:id="rId10"/>
                </p:custDataLst>
              </p:nvPr>
            </p:nvSpPr>
            <p:spPr>
              <a:xfrm>
                <a:off x="1527139" y="4283315"/>
                <a:ext cx="1686244" cy="1597098"/>
              </a:xfrm>
              <a:prstGeom prst="rect">
                <a:avLst/>
              </a:prstGeom>
              <a:noFill/>
            </p:spPr>
            <p:txBody>
              <a:bodyPr wrap="square" lIns="0" tIns="0" rIns="0" bIns="0" rtlCol="0">
                <a:spAutoFit/>
              </a:bodyPr>
              <a:lstStyle/>
              <a:p>
                <a:pPr algn="ctr">
                  <a:lnSpc>
                    <a:spcPct val="150000"/>
                  </a:lnSpc>
                </a:pPr>
                <a:r>
                  <a:rPr lang="zh-CN" altLang="en-US" dirty="0">
                    <a:solidFill>
                      <a:schemeClr val="dk1"/>
                    </a:solidFill>
                    <a:latin typeface="+mn-ea"/>
                  </a:rPr>
                  <a:t>尝试从糖序列中提取类似蛋白质组成和理化性质的特征</a:t>
                </a:r>
              </a:p>
            </p:txBody>
          </p:sp>
          <p:sp>
            <p:nvSpPr>
              <p:cNvPr id="27" name="TextBox 30">
                <a:extLst>
                  <a:ext uri="{FF2B5EF4-FFF2-40B4-BE49-F238E27FC236}">
                    <a16:creationId xmlns:a16="http://schemas.microsoft.com/office/drawing/2014/main" id="{78973528-1311-1097-C3A8-408EA44268B0}"/>
                  </a:ext>
                </a:extLst>
              </p:cNvPr>
              <p:cNvSpPr txBox="1"/>
              <p:nvPr>
                <p:custDataLst>
                  <p:tags r:id="rId11"/>
                </p:custDataLst>
              </p:nvPr>
            </p:nvSpPr>
            <p:spPr>
              <a:xfrm>
                <a:off x="1656900" y="3352862"/>
                <a:ext cx="1797320" cy="369332"/>
              </a:xfrm>
              <a:prstGeom prst="rect">
                <a:avLst/>
              </a:prstGeom>
              <a:noFill/>
            </p:spPr>
            <p:txBody>
              <a:bodyPr wrap="square" lIns="0" tIns="0" rIns="0" bIns="0" rtlCol="0">
                <a:spAutoFit/>
              </a:bodyPr>
              <a:lstStyle/>
              <a:p>
                <a:pPr>
                  <a:defRPr/>
                </a:pPr>
                <a:endParaRPr lang="zh-CN" altLang="en-US" sz="2400" b="1" spc="300" dirty="0">
                  <a:solidFill>
                    <a:srgbClr val="FFFFFF"/>
                  </a:solidFill>
                  <a:latin typeface="方正姚体" panose="02010601030101010101" pitchFamily="2" charset="-122"/>
                  <a:ea typeface="方正姚体" panose="02010601030101010101" pitchFamily="2" charset="-122"/>
                </a:endParaRPr>
              </a:p>
            </p:txBody>
          </p:sp>
          <p:sp>
            <p:nvSpPr>
              <p:cNvPr id="28" name="TextBox 20">
                <a:extLst>
                  <a:ext uri="{FF2B5EF4-FFF2-40B4-BE49-F238E27FC236}">
                    <a16:creationId xmlns:a16="http://schemas.microsoft.com/office/drawing/2014/main" id="{013BDFA4-1ABC-C425-CC51-0A10BBD18484}"/>
                  </a:ext>
                </a:extLst>
              </p:cNvPr>
              <p:cNvSpPr txBox="1"/>
              <p:nvPr>
                <p:custDataLst>
                  <p:tags r:id="rId12"/>
                </p:custDataLst>
              </p:nvPr>
            </p:nvSpPr>
            <p:spPr>
              <a:xfrm>
                <a:off x="2088133" y="2551571"/>
                <a:ext cx="564257" cy="553998"/>
              </a:xfrm>
              <a:prstGeom prst="rect">
                <a:avLst/>
              </a:prstGeom>
              <a:noFill/>
            </p:spPr>
            <p:txBody>
              <a:bodyPr wrap="none" lIns="0" tIns="0" rIns="0" bIns="0" rtlCol="0">
                <a:spAutoFit/>
              </a:bodyPr>
              <a:lstStyle/>
              <a:p>
                <a:pPr algn="ctr"/>
                <a:r>
                  <a:rPr lang="en-US" altLang="zh-CN" sz="3600" spc="400" dirty="0">
                    <a:solidFill>
                      <a:srgbClr val="000000"/>
                    </a:solidFill>
                    <a:latin typeface="方正姚体" panose="02010601030101010101" pitchFamily="2" charset="-122"/>
                    <a:ea typeface="方正姚体" panose="02010601030101010101" pitchFamily="2" charset="-122"/>
                  </a:rPr>
                  <a:t>01</a:t>
                </a:r>
              </a:p>
            </p:txBody>
          </p:sp>
        </p:grpSp>
        <p:grpSp>
          <p:nvGrpSpPr>
            <p:cNvPr id="13" name="组合 12">
              <a:extLst>
                <a:ext uri="{FF2B5EF4-FFF2-40B4-BE49-F238E27FC236}">
                  <a16:creationId xmlns:a16="http://schemas.microsoft.com/office/drawing/2014/main" id="{4AC0D43D-D219-A2DC-8265-D2B091014F62}"/>
                </a:ext>
              </a:extLst>
            </p:cNvPr>
            <p:cNvGrpSpPr/>
            <p:nvPr/>
          </p:nvGrpSpPr>
          <p:grpSpPr>
            <a:xfrm>
              <a:off x="7639718" y="1928363"/>
              <a:ext cx="2706370" cy="4310380"/>
              <a:chOff x="1108288" y="2186627"/>
              <a:chExt cx="2706469" cy="4310537"/>
            </a:xfrm>
          </p:grpSpPr>
          <p:sp>
            <p:nvSpPr>
              <p:cNvPr id="20" name="任意多边形 1">
                <a:extLst>
                  <a:ext uri="{FF2B5EF4-FFF2-40B4-BE49-F238E27FC236}">
                    <a16:creationId xmlns:a16="http://schemas.microsoft.com/office/drawing/2014/main" id="{D759D0B4-1AF8-DB31-F968-A737A8F1D5C8}"/>
                  </a:ext>
                </a:extLst>
              </p:cNvPr>
              <p:cNvSpPr/>
              <p:nvPr>
                <p:custDataLst>
                  <p:tags r:id="rId5"/>
                </p:custDataLst>
              </p:nvPr>
            </p:nvSpPr>
            <p:spPr>
              <a:xfrm>
                <a:off x="1108288" y="2186627"/>
                <a:ext cx="2523949" cy="4310537"/>
              </a:xfrm>
              <a:custGeom>
                <a:avLst/>
                <a:gdLst>
                  <a:gd name="connsiteX0" fmla="*/ 113408 w 2523949"/>
                  <a:gd name="connsiteY0" fmla="*/ 1709102 h 4310537"/>
                  <a:gd name="connsiteX1" fmla="*/ 113408 w 2523949"/>
                  <a:gd name="connsiteY1" fmla="*/ 1934122 h 4310537"/>
                  <a:gd name="connsiteX2" fmla="*/ 113408 w 2523949"/>
                  <a:gd name="connsiteY2" fmla="*/ 1949425 h 4310537"/>
                  <a:gd name="connsiteX3" fmla="*/ 113408 w 2523949"/>
                  <a:gd name="connsiteY3" fmla="*/ 1956221 h 4310537"/>
                  <a:gd name="connsiteX4" fmla="*/ 113408 w 2523949"/>
                  <a:gd name="connsiteY4" fmla="*/ 2124622 h 4310537"/>
                  <a:gd name="connsiteX5" fmla="*/ 113408 w 2523949"/>
                  <a:gd name="connsiteY5" fmla="*/ 2139925 h 4310537"/>
                  <a:gd name="connsiteX6" fmla="*/ 113408 w 2523949"/>
                  <a:gd name="connsiteY6" fmla="*/ 2146721 h 4310537"/>
                  <a:gd name="connsiteX7" fmla="*/ 113408 w 2523949"/>
                  <a:gd name="connsiteY7" fmla="*/ 2989710 h 4310537"/>
                  <a:gd name="connsiteX8" fmla="*/ 113408 w 2523949"/>
                  <a:gd name="connsiteY8" fmla="*/ 2996506 h 4310537"/>
                  <a:gd name="connsiteX9" fmla="*/ 113408 w 2523949"/>
                  <a:gd name="connsiteY9" fmla="*/ 3011809 h 4310537"/>
                  <a:gd name="connsiteX10" fmla="*/ 113408 w 2523949"/>
                  <a:gd name="connsiteY10" fmla="*/ 3180210 h 4310537"/>
                  <a:gd name="connsiteX11" fmla="*/ 113408 w 2523949"/>
                  <a:gd name="connsiteY11" fmla="*/ 3187006 h 4310537"/>
                  <a:gd name="connsiteX12" fmla="*/ 113408 w 2523949"/>
                  <a:gd name="connsiteY12" fmla="*/ 3202309 h 4310537"/>
                  <a:gd name="connsiteX13" fmla="*/ 113408 w 2523949"/>
                  <a:gd name="connsiteY13" fmla="*/ 3402691 h 4310537"/>
                  <a:gd name="connsiteX14" fmla="*/ 113407 w 2523949"/>
                  <a:gd name="connsiteY14" fmla="*/ 3402691 h 4310537"/>
                  <a:gd name="connsiteX15" fmla="*/ 113407 w 2523949"/>
                  <a:gd name="connsiteY15" fmla="*/ 3415286 h 4310537"/>
                  <a:gd name="connsiteX16" fmla="*/ 230338 w 2523949"/>
                  <a:gd name="connsiteY16" fmla="*/ 3618864 h 4310537"/>
                  <a:gd name="connsiteX17" fmla="*/ 1145042 w 2523949"/>
                  <a:gd name="connsiteY17" fmla="*/ 4146658 h 4310537"/>
                  <a:gd name="connsiteX18" fmla="*/ 1378905 w 2523949"/>
                  <a:gd name="connsiteY18" fmla="*/ 4146658 h 4310537"/>
                  <a:gd name="connsiteX19" fmla="*/ 2293609 w 2523949"/>
                  <a:gd name="connsiteY19" fmla="*/ 3618864 h 4310537"/>
                  <a:gd name="connsiteX20" fmla="*/ 2410541 w 2523949"/>
                  <a:gd name="connsiteY20" fmla="*/ 3415286 h 4310537"/>
                  <a:gd name="connsiteX21" fmla="*/ 2410541 w 2523949"/>
                  <a:gd name="connsiteY21" fmla="*/ 3306564 h 4310537"/>
                  <a:gd name="connsiteX22" fmla="*/ 2410541 w 2523949"/>
                  <a:gd name="connsiteY22" fmla="*/ 3224786 h 4310537"/>
                  <a:gd name="connsiteX23" fmla="*/ 2410541 w 2523949"/>
                  <a:gd name="connsiteY23" fmla="*/ 3223087 h 4310537"/>
                  <a:gd name="connsiteX24" fmla="*/ 2410541 w 2523949"/>
                  <a:gd name="connsiteY24" fmla="*/ 3211196 h 4310537"/>
                  <a:gd name="connsiteX25" fmla="*/ 2410541 w 2523949"/>
                  <a:gd name="connsiteY25" fmla="*/ 3202938 h 4310537"/>
                  <a:gd name="connsiteX26" fmla="*/ 2410541 w 2523949"/>
                  <a:gd name="connsiteY26" fmla="*/ 3178919 h 4310537"/>
                  <a:gd name="connsiteX27" fmla="*/ 2410541 w 2523949"/>
                  <a:gd name="connsiteY27" fmla="*/ 3116064 h 4310537"/>
                  <a:gd name="connsiteX28" fmla="*/ 2410541 w 2523949"/>
                  <a:gd name="connsiteY28" fmla="*/ 3048349 h 4310537"/>
                  <a:gd name="connsiteX29" fmla="*/ 2410541 w 2523949"/>
                  <a:gd name="connsiteY29" fmla="*/ 3012438 h 4310537"/>
                  <a:gd name="connsiteX30" fmla="*/ 2410541 w 2523949"/>
                  <a:gd name="connsiteY30" fmla="*/ 2948758 h 4310537"/>
                  <a:gd name="connsiteX31" fmla="*/ 2410541 w 2523949"/>
                  <a:gd name="connsiteY31" fmla="*/ 2884161 h 4310537"/>
                  <a:gd name="connsiteX32" fmla="*/ 2410542 w 2523949"/>
                  <a:gd name="connsiteY32" fmla="*/ 2884161 h 4310537"/>
                  <a:gd name="connsiteX33" fmla="*/ 2410542 w 2523949"/>
                  <a:gd name="connsiteY33" fmla="*/ 2879860 h 4310537"/>
                  <a:gd name="connsiteX34" fmla="*/ 2410542 w 2523949"/>
                  <a:gd name="connsiteY34" fmla="*/ 2859294 h 4310537"/>
                  <a:gd name="connsiteX35" fmla="*/ 2410542 w 2523949"/>
                  <a:gd name="connsiteY35" fmla="*/ 2857762 h 4310537"/>
                  <a:gd name="connsiteX36" fmla="*/ 2410542 w 2523949"/>
                  <a:gd name="connsiteY36" fmla="*/ 2837195 h 4310537"/>
                  <a:gd name="connsiteX37" fmla="*/ 2410542 w 2523949"/>
                  <a:gd name="connsiteY37" fmla="*/ 2823937 h 4310537"/>
                  <a:gd name="connsiteX38" fmla="*/ 2410542 w 2523949"/>
                  <a:gd name="connsiteY38" fmla="*/ 2801838 h 4310537"/>
                  <a:gd name="connsiteX39" fmla="*/ 2410542 w 2523949"/>
                  <a:gd name="connsiteY39" fmla="*/ 2756982 h 4310537"/>
                  <a:gd name="connsiteX40" fmla="*/ 2410542 w 2523949"/>
                  <a:gd name="connsiteY40" fmla="*/ 2754097 h 4310537"/>
                  <a:gd name="connsiteX41" fmla="*/ 2410542 w 2523949"/>
                  <a:gd name="connsiteY41" fmla="*/ 2734884 h 4310537"/>
                  <a:gd name="connsiteX42" fmla="*/ 2410542 w 2523949"/>
                  <a:gd name="connsiteY42" fmla="*/ 2731998 h 4310537"/>
                  <a:gd name="connsiteX43" fmla="*/ 2410542 w 2523949"/>
                  <a:gd name="connsiteY43" fmla="*/ 2668794 h 4310537"/>
                  <a:gd name="connsiteX44" fmla="*/ 2410542 w 2523949"/>
                  <a:gd name="connsiteY44" fmla="*/ 2646695 h 4310537"/>
                  <a:gd name="connsiteX45" fmla="*/ 2410542 w 2523949"/>
                  <a:gd name="connsiteY45" fmla="*/ 2636115 h 4310537"/>
                  <a:gd name="connsiteX46" fmla="*/ 2410542 w 2523949"/>
                  <a:gd name="connsiteY46" fmla="*/ 2614017 h 4310537"/>
                  <a:gd name="connsiteX47" fmla="*/ 2410542 w 2523949"/>
                  <a:gd name="connsiteY47" fmla="*/ 2566482 h 4310537"/>
                  <a:gd name="connsiteX48" fmla="*/ 2410542 w 2523949"/>
                  <a:gd name="connsiteY48" fmla="*/ 2544384 h 4310537"/>
                  <a:gd name="connsiteX49" fmla="*/ 2410542 w 2523949"/>
                  <a:gd name="connsiteY49" fmla="*/ 2495147 h 4310537"/>
                  <a:gd name="connsiteX50" fmla="*/ 2410542 w 2523949"/>
                  <a:gd name="connsiteY50" fmla="*/ 2473049 h 4310537"/>
                  <a:gd name="connsiteX51" fmla="*/ 2410542 w 2523949"/>
                  <a:gd name="connsiteY51" fmla="*/ 2445615 h 4310537"/>
                  <a:gd name="connsiteX52" fmla="*/ 2410542 w 2523949"/>
                  <a:gd name="connsiteY52" fmla="*/ 2423517 h 4310537"/>
                  <a:gd name="connsiteX53" fmla="*/ 2410542 w 2523949"/>
                  <a:gd name="connsiteY53" fmla="*/ 2332532 h 4310537"/>
                  <a:gd name="connsiteX54" fmla="*/ 2410542 w 2523949"/>
                  <a:gd name="connsiteY54" fmla="*/ 2310433 h 4310537"/>
                  <a:gd name="connsiteX55" fmla="*/ 2410542 w 2523949"/>
                  <a:gd name="connsiteY55" fmla="*/ 2304647 h 4310537"/>
                  <a:gd name="connsiteX56" fmla="*/ 2410542 w 2523949"/>
                  <a:gd name="connsiteY56" fmla="*/ 2282549 h 4310537"/>
                  <a:gd name="connsiteX57" fmla="*/ 2410542 w 2523949"/>
                  <a:gd name="connsiteY57" fmla="*/ 2146721 h 4310537"/>
                  <a:gd name="connsiteX58" fmla="*/ 2410542 w 2523949"/>
                  <a:gd name="connsiteY58" fmla="*/ 2142032 h 4310537"/>
                  <a:gd name="connsiteX59" fmla="*/ 2410542 w 2523949"/>
                  <a:gd name="connsiteY59" fmla="*/ 2139925 h 4310537"/>
                  <a:gd name="connsiteX60" fmla="*/ 2410542 w 2523949"/>
                  <a:gd name="connsiteY60" fmla="*/ 2137864 h 4310537"/>
                  <a:gd name="connsiteX61" fmla="*/ 2410542 w 2523949"/>
                  <a:gd name="connsiteY61" fmla="*/ 2124622 h 4310537"/>
                  <a:gd name="connsiteX62" fmla="*/ 2410542 w 2523949"/>
                  <a:gd name="connsiteY62" fmla="*/ 2123432 h 4310537"/>
                  <a:gd name="connsiteX63" fmla="*/ 2410542 w 2523949"/>
                  <a:gd name="connsiteY63" fmla="*/ 2119933 h 4310537"/>
                  <a:gd name="connsiteX64" fmla="*/ 2410542 w 2523949"/>
                  <a:gd name="connsiteY64" fmla="*/ 2097049 h 4310537"/>
                  <a:gd name="connsiteX65" fmla="*/ 2410542 w 2523949"/>
                  <a:gd name="connsiteY65" fmla="*/ 1981658 h 4310537"/>
                  <a:gd name="connsiteX66" fmla="*/ 2410542 w 2523949"/>
                  <a:gd name="connsiteY66" fmla="*/ 1956221 h 4310537"/>
                  <a:gd name="connsiteX67" fmla="*/ 2410542 w 2523949"/>
                  <a:gd name="connsiteY67" fmla="*/ 1949425 h 4310537"/>
                  <a:gd name="connsiteX68" fmla="*/ 2410542 w 2523949"/>
                  <a:gd name="connsiteY68" fmla="*/ 1947364 h 4310537"/>
                  <a:gd name="connsiteX69" fmla="*/ 2410542 w 2523949"/>
                  <a:gd name="connsiteY69" fmla="*/ 1934122 h 4310537"/>
                  <a:gd name="connsiteX70" fmla="*/ 2410542 w 2523949"/>
                  <a:gd name="connsiteY70" fmla="*/ 1932932 h 4310537"/>
                  <a:gd name="connsiteX71" fmla="*/ 2410542 w 2523949"/>
                  <a:gd name="connsiteY71" fmla="*/ 1906549 h 4310537"/>
                  <a:gd name="connsiteX72" fmla="*/ 2410542 w 2523949"/>
                  <a:gd name="connsiteY72" fmla="*/ 1882214 h 4310537"/>
                  <a:gd name="connsiteX73" fmla="*/ 2410542 w 2523949"/>
                  <a:gd name="connsiteY73" fmla="*/ 1861030 h 4310537"/>
                  <a:gd name="connsiteX74" fmla="*/ 2410542 w 2523949"/>
                  <a:gd name="connsiteY74" fmla="*/ 1791158 h 4310537"/>
                  <a:gd name="connsiteX75" fmla="*/ 2410542 w 2523949"/>
                  <a:gd name="connsiteY75" fmla="*/ 1747978 h 4310537"/>
                  <a:gd name="connsiteX76" fmla="*/ 2410542 w 2523949"/>
                  <a:gd name="connsiteY76" fmla="*/ 1709102 h 4310537"/>
                  <a:gd name="connsiteX77" fmla="*/ 1261975 w 2523949"/>
                  <a:gd name="connsiteY77" fmla="*/ 135606 h 4310537"/>
                  <a:gd name="connsiteX78" fmla="*/ 1145043 w 2523949"/>
                  <a:gd name="connsiteY78" fmla="*/ 162467 h 4310537"/>
                  <a:gd name="connsiteX79" fmla="*/ 230339 w 2523949"/>
                  <a:gd name="connsiteY79" fmla="*/ 690261 h 4310537"/>
                  <a:gd name="connsiteX80" fmla="*/ 113408 w 2523949"/>
                  <a:gd name="connsiteY80" fmla="*/ 893838 h 4310537"/>
                  <a:gd name="connsiteX81" fmla="*/ 113408 w 2523949"/>
                  <a:gd name="connsiteY81" fmla="*/ 1082390 h 4310537"/>
                  <a:gd name="connsiteX82" fmla="*/ 2410542 w 2523949"/>
                  <a:gd name="connsiteY82" fmla="*/ 1082390 h 4310537"/>
                  <a:gd name="connsiteX83" fmla="*/ 2410542 w 2523949"/>
                  <a:gd name="connsiteY83" fmla="*/ 893838 h 4310537"/>
                  <a:gd name="connsiteX84" fmla="*/ 2293610 w 2523949"/>
                  <a:gd name="connsiteY84" fmla="*/ 690261 h 4310537"/>
                  <a:gd name="connsiteX85" fmla="*/ 1378906 w 2523949"/>
                  <a:gd name="connsiteY85" fmla="*/ 162467 h 4310537"/>
                  <a:gd name="connsiteX86" fmla="*/ 1261975 w 2523949"/>
                  <a:gd name="connsiteY86" fmla="*/ 135606 h 4310537"/>
                  <a:gd name="connsiteX87" fmla="*/ 1261975 w 2523949"/>
                  <a:gd name="connsiteY87" fmla="*/ 0 h 4310537"/>
                  <a:gd name="connsiteX88" fmla="*/ 1390452 w 2523949"/>
                  <a:gd name="connsiteY88" fmla="*/ 29513 h 4310537"/>
                  <a:gd name="connsiteX89" fmla="*/ 2395472 w 2523949"/>
                  <a:gd name="connsiteY89" fmla="*/ 609420 h 4310537"/>
                  <a:gd name="connsiteX90" fmla="*/ 2523949 w 2523949"/>
                  <a:gd name="connsiteY90" fmla="*/ 833098 h 4310537"/>
                  <a:gd name="connsiteX91" fmla="*/ 2523949 w 2523949"/>
                  <a:gd name="connsiteY91" fmla="*/ 1974790 h 4310537"/>
                  <a:gd name="connsiteX92" fmla="*/ 2523949 w 2523949"/>
                  <a:gd name="connsiteY92" fmla="*/ 1976098 h 4310537"/>
                  <a:gd name="connsiteX93" fmla="*/ 2523949 w 2523949"/>
                  <a:gd name="connsiteY93" fmla="*/ 1990647 h 4310537"/>
                  <a:gd name="connsiteX94" fmla="*/ 2523949 w 2523949"/>
                  <a:gd name="connsiteY94" fmla="*/ 1992912 h 4310537"/>
                  <a:gd name="connsiteX95" fmla="*/ 2523949 w 2523949"/>
                  <a:gd name="connsiteY95" fmla="*/ 2000379 h 4310537"/>
                  <a:gd name="connsiteX96" fmla="*/ 2523949 w 2523949"/>
                  <a:gd name="connsiteY96" fmla="*/ 2180255 h 4310537"/>
                  <a:gd name="connsiteX97" fmla="*/ 2523949 w 2523949"/>
                  <a:gd name="connsiteY97" fmla="*/ 2204536 h 4310537"/>
                  <a:gd name="connsiteX98" fmla="*/ 2523949 w 2523949"/>
                  <a:gd name="connsiteY98" fmla="*/ 2358928 h 4310537"/>
                  <a:gd name="connsiteX99" fmla="*/ 2523949 w 2523949"/>
                  <a:gd name="connsiteY99" fmla="*/ 2383208 h 4310537"/>
                  <a:gd name="connsiteX100" fmla="*/ 2523949 w 2523949"/>
                  <a:gd name="connsiteY100" fmla="*/ 2513815 h 4310537"/>
                  <a:gd name="connsiteX101" fmla="*/ 2523949 w 2523949"/>
                  <a:gd name="connsiteY101" fmla="*/ 2538095 h 4310537"/>
                  <a:gd name="connsiteX102" fmla="*/ 2523949 w 2523949"/>
                  <a:gd name="connsiteY102" fmla="*/ 2646616 h 4310537"/>
                  <a:gd name="connsiteX103" fmla="*/ 2523949 w 2523949"/>
                  <a:gd name="connsiteY103" fmla="*/ 2670896 h 4310537"/>
                  <a:gd name="connsiteX104" fmla="*/ 2523949 w 2523949"/>
                  <a:gd name="connsiteY104" fmla="*/ 2759029 h 4310537"/>
                  <a:gd name="connsiteX105" fmla="*/ 2523949 w 2523949"/>
                  <a:gd name="connsiteY105" fmla="*/ 2783310 h 4310537"/>
                  <a:gd name="connsiteX106" fmla="*/ 2523949 w 2523949"/>
                  <a:gd name="connsiteY106" fmla="*/ 2852754 h 4310537"/>
                  <a:gd name="connsiteX107" fmla="*/ 2523949 w 2523949"/>
                  <a:gd name="connsiteY107" fmla="*/ 2877035 h 4310537"/>
                  <a:gd name="connsiteX108" fmla="*/ 2523949 w 2523949"/>
                  <a:gd name="connsiteY108" fmla="*/ 2929490 h 4310537"/>
                  <a:gd name="connsiteX109" fmla="*/ 2523949 w 2523949"/>
                  <a:gd name="connsiteY109" fmla="*/ 2953771 h 4310537"/>
                  <a:gd name="connsiteX110" fmla="*/ 2523949 w 2523949"/>
                  <a:gd name="connsiteY110" fmla="*/ 2990936 h 4310537"/>
                  <a:gd name="connsiteX111" fmla="*/ 2523949 w 2523949"/>
                  <a:gd name="connsiteY111" fmla="*/ 3015216 h 4310537"/>
                  <a:gd name="connsiteX112" fmla="*/ 2523949 w 2523949"/>
                  <a:gd name="connsiteY112" fmla="*/ 3074750 h 4310537"/>
                  <a:gd name="connsiteX113" fmla="*/ 2523949 w 2523949"/>
                  <a:gd name="connsiteY113" fmla="*/ 3099031 h 4310537"/>
                  <a:gd name="connsiteX114" fmla="*/ 2523949 w 2523949"/>
                  <a:gd name="connsiteY114" fmla="*/ 3117790 h 4310537"/>
                  <a:gd name="connsiteX115" fmla="*/ 2523949 w 2523949"/>
                  <a:gd name="connsiteY115" fmla="*/ 3135912 h 4310537"/>
                  <a:gd name="connsiteX116" fmla="*/ 2523949 w 2523949"/>
                  <a:gd name="connsiteY116" fmla="*/ 3142071 h 4310537"/>
                  <a:gd name="connsiteX117" fmla="*/ 2523949 w 2523949"/>
                  <a:gd name="connsiteY117" fmla="*/ 3143379 h 4310537"/>
                  <a:gd name="connsiteX118" fmla="*/ 2523949 w 2523949"/>
                  <a:gd name="connsiteY118" fmla="*/ 3157927 h 4310537"/>
                  <a:gd name="connsiteX119" fmla="*/ 2523949 w 2523949"/>
                  <a:gd name="connsiteY119" fmla="*/ 3160193 h 4310537"/>
                  <a:gd name="connsiteX120" fmla="*/ 2523949 w 2523949"/>
                  <a:gd name="connsiteY120" fmla="*/ 3347536 h 4310537"/>
                  <a:gd name="connsiteX121" fmla="*/ 2523949 w 2523949"/>
                  <a:gd name="connsiteY121" fmla="*/ 3402691 h 4310537"/>
                  <a:gd name="connsiteX122" fmla="*/ 2523948 w 2523949"/>
                  <a:gd name="connsiteY122" fmla="*/ 3402691 h 4310537"/>
                  <a:gd name="connsiteX123" fmla="*/ 2523948 w 2523949"/>
                  <a:gd name="connsiteY123" fmla="*/ 3411812 h 4310537"/>
                  <a:gd name="connsiteX124" fmla="*/ 2523948 w 2523949"/>
                  <a:gd name="connsiteY124" fmla="*/ 3475886 h 4310537"/>
                  <a:gd name="connsiteX125" fmla="*/ 2395471 w 2523949"/>
                  <a:gd name="connsiteY125" fmla="*/ 3699565 h 4310537"/>
                  <a:gd name="connsiteX126" fmla="*/ 1390451 w 2523949"/>
                  <a:gd name="connsiteY126" fmla="*/ 4279472 h 4310537"/>
                  <a:gd name="connsiteX127" fmla="*/ 1133497 w 2523949"/>
                  <a:gd name="connsiteY127" fmla="*/ 4279472 h 4310537"/>
                  <a:gd name="connsiteX128" fmla="*/ 128477 w 2523949"/>
                  <a:gd name="connsiteY128" fmla="*/ 3699565 h 4310537"/>
                  <a:gd name="connsiteX129" fmla="*/ 0 w 2523949"/>
                  <a:gd name="connsiteY129" fmla="*/ 3475886 h 4310537"/>
                  <a:gd name="connsiteX130" fmla="*/ 0 w 2523949"/>
                  <a:gd name="connsiteY130" fmla="*/ 2884161 h 4310537"/>
                  <a:gd name="connsiteX131" fmla="*/ 1 w 2523949"/>
                  <a:gd name="connsiteY131" fmla="*/ 2884161 h 4310537"/>
                  <a:gd name="connsiteX132" fmla="*/ 1 w 2523949"/>
                  <a:gd name="connsiteY132" fmla="*/ 2000379 h 4310537"/>
                  <a:gd name="connsiteX133" fmla="*/ 1 w 2523949"/>
                  <a:gd name="connsiteY133" fmla="*/ 1992912 h 4310537"/>
                  <a:gd name="connsiteX134" fmla="*/ 1 w 2523949"/>
                  <a:gd name="connsiteY134" fmla="*/ 1976098 h 4310537"/>
                  <a:gd name="connsiteX135" fmla="*/ 1 w 2523949"/>
                  <a:gd name="connsiteY135" fmla="*/ 833098 h 4310537"/>
                  <a:gd name="connsiteX136" fmla="*/ 128478 w 2523949"/>
                  <a:gd name="connsiteY136" fmla="*/ 609420 h 4310537"/>
                  <a:gd name="connsiteX137" fmla="*/ 1133498 w 2523949"/>
                  <a:gd name="connsiteY137" fmla="*/ 29513 h 4310537"/>
                  <a:gd name="connsiteX138" fmla="*/ 1261975 w 2523949"/>
                  <a:gd name="connsiteY138" fmla="*/ 0 h 431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23949" h="4310537">
                    <a:moveTo>
                      <a:pt x="113408" y="1709102"/>
                    </a:moveTo>
                    <a:lnTo>
                      <a:pt x="113408" y="1934122"/>
                    </a:lnTo>
                    <a:lnTo>
                      <a:pt x="113408" y="1949425"/>
                    </a:lnTo>
                    <a:lnTo>
                      <a:pt x="113408" y="1956221"/>
                    </a:lnTo>
                    <a:lnTo>
                      <a:pt x="113408" y="2124622"/>
                    </a:lnTo>
                    <a:lnTo>
                      <a:pt x="113408" y="2139925"/>
                    </a:lnTo>
                    <a:lnTo>
                      <a:pt x="113408" y="2146721"/>
                    </a:lnTo>
                    <a:lnTo>
                      <a:pt x="113408" y="2989710"/>
                    </a:lnTo>
                    <a:lnTo>
                      <a:pt x="113408" y="2996506"/>
                    </a:lnTo>
                    <a:lnTo>
                      <a:pt x="113408" y="3011809"/>
                    </a:lnTo>
                    <a:lnTo>
                      <a:pt x="113408" y="3180210"/>
                    </a:lnTo>
                    <a:lnTo>
                      <a:pt x="113408" y="3187006"/>
                    </a:lnTo>
                    <a:lnTo>
                      <a:pt x="113408" y="3202309"/>
                    </a:lnTo>
                    <a:lnTo>
                      <a:pt x="113408" y="3402691"/>
                    </a:lnTo>
                    <a:lnTo>
                      <a:pt x="113407" y="3402691"/>
                    </a:lnTo>
                    <a:lnTo>
                      <a:pt x="113407" y="3415286"/>
                    </a:lnTo>
                    <a:cubicBezTo>
                      <a:pt x="113407" y="3490685"/>
                      <a:pt x="166215" y="3581164"/>
                      <a:pt x="230338" y="3618864"/>
                    </a:cubicBezTo>
                    <a:cubicBezTo>
                      <a:pt x="230338" y="3618864"/>
                      <a:pt x="230338" y="3618864"/>
                      <a:pt x="1145042" y="4146658"/>
                    </a:cubicBezTo>
                    <a:cubicBezTo>
                      <a:pt x="1209166" y="4184357"/>
                      <a:pt x="1314782" y="4184357"/>
                      <a:pt x="1378905" y="4146658"/>
                    </a:cubicBezTo>
                    <a:cubicBezTo>
                      <a:pt x="1378905" y="4146658"/>
                      <a:pt x="1378905" y="4146658"/>
                      <a:pt x="2293609" y="3618864"/>
                    </a:cubicBezTo>
                    <a:cubicBezTo>
                      <a:pt x="2357733" y="3581164"/>
                      <a:pt x="2410541" y="3490685"/>
                      <a:pt x="2410541" y="3415286"/>
                    </a:cubicBezTo>
                    <a:cubicBezTo>
                      <a:pt x="2410541" y="3415286"/>
                      <a:pt x="2410541" y="3415286"/>
                      <a:pt x="2410541" y="3306564"/>
                    </a:cubicBezTo>
                    <a:lnTo>
                      <a:pt x="2410541" y="3224786"/>
                    </a:lnTo>
                    <a:lnTo>
                      <a:pt x="2410541" y="3223087"/>
                    </a:lnTo>
                    <a:lnTo>
                      <a:pt x="2410541" y="3211196"/>
                    </a:lnTo>
                    <a:lnTo>
                      <a:pt x="2410541" y="3202938"/>
                    </a:lnTo>
                    <a:lnTo>
                      <a:pt x="2410541" y="3178919"/>
                    </a:lnTo>
                    <a:lnTo>
                      <a:pt x="2410541" y="3116064"/>
                    </a:lnTo>
                    <a:lnTo>
                      <a:pt x="2410541" y="3048349"/>
                    </a:lnTo>
                    <a:lnTo>
                      <a:pt x="2410541" y="3012438"/>
                    </a:lnTo>
                    <a:lnTo>
                      <a:pt x="2410541" y="2948758"/>
                    </a:lnTo>
                    <a:lnTo>
                      <a:pt x="2410541" y="2884161"/>
                    </a:lnTo>
                    <a:lnTo>
                      <a:pt x="2410542" y="2884161"/>
                    </a:lnTo>
                    <a:lnTo>
                      <a:pt x="2410542" y="2879860"/>
                    </a:lnTo>
                    <a:lnTo>
                      <a:pt x="2410542" y="2859294"/>
                    </a:lnTo>
                    <a:lnTo>
                      <a:pt x="2410542" y="2857762"/>
                    </a:lnTo>
                    <a:lnTo>
                      <a:pt x="2410542" y="2837195"/>
                    </a:lnTo>
                    <a:lnTo>
                      <a:pt x="2410542" y="2823937"/>
                    </a:lnTo>
                    <a:lnTo>
                      <a:pt x="2410542" y="2801838"/>
                    </a:lnTo>
                    <a:lnTo>
                      <a:pt x="2410542" y="2756982"/>
                    </a:lnTo>
                    <a:lnTo>
                      <a:pt x="2410542" y="2754097"/>
                    </a:lnTo>
                    <a:lnTo>
                      <a:pt x="2410542" y="2734884"/>
                    </a:lnTo>
                    <a:lnTo>
                      <a:pt x="2410542" y="2731998"/>
                    </a:lnTo>
                    <a:lnTo>
                      <a:pt x="2410542" y="2668794"/>
                    </a:lnTo>
                    <a:lnTo>
                      <a:pt x="2410542" y="2646695"/>
                    </a:lnTo>
                    <a:lnTo>
                      <a:pt x="2410542" y="2636115"/>
                    </a:lnTo>
                    <a:lnTo>
                      <a:pt x="2410542" y="2614017"/>
                    </a:lnTo>
                    <a:lnTo>
                      <a:pt x="2410542" y="2566482"/>
                    </a:lnTo>
                    <a:lnTo>
                      <a:pt x="2410542" y="2544384"/>
                    </a:lnTo>
                    <a:lnTo>
                      <a:pt x="2410542" y="2495147"/>
                    </a:lnTo>
                    <a:lnTo>
                      <a:pt x="2410542" y="2473049"/>
                    </a:lnTo>
                    <a:lnTo>
                      <a:pt x="2410542" y="2445615"/>
                    </a:lnTo>
                    <a:lnTo>
                      <a:pt x="2410542" y="2423517"/>
                    </a:lnTo>
                    <a:lnTo>
                      <a:pt x="2410542" y="2332532"/>
                    </a:lnTo>
                    <a:lnTo>
                      <a:pt x="2410542" y="2310433"/>
                    </a:lnTo>
                    <a:lnTo>
                      <a:pt x="2410542" y="2304647"/>
                    </a:lnTo>
                    <a:lnTo>
                      <a:pt x="2410542" y="2282549"/>
                    </a:lnTo>
                    <a:lnTo>
                      <a:pt x="2410542" y="2146721"/>
                    </a:lnTo>
                    <a:lnTo>
                      <a:pt x="2410542" y="2142032"/>
                    </a:lnTo>
                    <a:lnTo>
                      <a:pt x="2410542" y="2139925"/>
                    </a:lnTo>
                    <a:lnTo>
                      <a:pt x="2410542" y="2137864"/>
                    </a:lnTo>
                    <a:lnTo>
                      <a:pt x="2410542" y="2124622"/>
                    </a:lnTo>
                    <a:lnTo>
                      <a:pt x="2410542" y="2123432"/>
                    </a:lnTo>
                    <a:lnTo>
                      <a:pt x="2410542" y="2119933"/>
                    </a:lnTo>
                    <a:lnTo>
                      <a:pt x="2410542" y="2097049"/>
                    </a:lnTo>
                    <a:cubicBezTo>
                      <a:pt x="2410542" y="2073661"/>
                      <a:pt x="2410542" y="2037517"/>
                      <a:pt x="2410542" y="1981658"/>
                    </a:cubicBezTo>
                    <a:lnTo>
                      <a:pt x="2410542" y="1956221"/>
                    </a:lnTo>
                    <a:lnTo>
                      <a:pt x="2410542" y="1949425"/>
                    </a:lnTo>
                    <a:lnTo>
                      <a:pt x="2410542" y="1947364"/>
                    </a:lnTo>
                    <a:lnTo>
                      <a:pt x="2410542" y="1934122"/>
                    </a:lnTo>
                    <a:lnTo>
                      <a:pt x="2410542" y="1932932"/>
                    </a:lnTo>
                    <a:lnTo>
                      <a:pt x="2410542" y="1906549"/>
                    </a:lnTo>
                    <a:lnTo>
                      <a:pt x="2410542" y="1882214"/>
                    </a:lnTo>
                    <a:lnTo>
                      <a:pt x="2410542" y="1861030"/>
                    </a:lnTo>
                    <a:lnTo>
                      <a:pt x="2410542" y="1791158"/>
                    </a:lnTo>
                    <a:lnTo>
                      <a:pt x="2410542" y="1747978"/>
                    </a:lnTo>
                    <a:lnTo>
                      <a:pt x="2410542" y="1709102"/>
                    </a:lnTo>
                    <a:close/>
                    <a:moveTo>
                      <a:pt x="1261975" y="135606"/>
                    </a:moveTo>
                    <a:cubicBezTo>
                      <a:pt x="1219540" y="135606"/>
                      <a:pt x="1177106" y="144559"/>
                      <a:pt x="1145043" y="162467"/>
                    </a:cubicBezTo>
                    <a:cubicBezTo>
                      <a:pt x="1145043" y="162467"/>
                      <a:pt x="1145043" y="162467"/>
                      <a:pt x="230339" y="690261"/>
                    </a:cubicBezTo>
                    <a:cubicBezTo>
                      <a:pt x="166216" y="727960"/>
                      <a:pt x="113408" y="820324"/>
                      <a:pt x="113408" y="893838"/>
                    </a:cubicBezTo>
                    <a:lnTo>
                      <a:pt x="113408" y="1082390"/>
                    </a:lnTo>
                    <a:lnTo>
                      <a:pt x="2410542" y="1082390"/>
                    </a:lnTo>
                    <a:lnTo>
                      <a:pt x="2410542" y="893838"/>
                    </a:lnTo>
                    <a:cubicBezTo>
                      <a:pt x="2410542" y="820324"/>
                      <a:pt x="2357734" y="727960"/>
                      <a:pt x="2293610" y="690261"/>
                    </a:cubicBezTo>
                    <a:cubicBezTo>
                      <a:pt x="2293610" y="690261"/>
                      <a:pt x="2293610" y="690261"/>
                      <a:pt x="1378906" y="162467"/>
                    </a:cubicBezTo>
                    <a:cubicBezTo>
                      <a:pt x="1346844" y="144559"/>
                      <a:pt x="1304410" y="135606"/>
                      <a:pt x="1261975" y="135606"/>
                    </a:cubicBezTo>
                    <a:close/>
                    <a:moveTo>
                      <a:pt x="1261975" y="0"/>
                    </a:moveTo>
                    <a:cubicBezTo>
                      <a:pt x="1308600" y="0"/>
                      <a:pt x="1355224" y="9837"/>
                      <a:pt x="1390452" y="29513"/>
                    </a:cubicBezTo>
                    <a:cubicBezTo>
                      <a:pt x="2395472" y="609420"/>
                      <a:pt x="2395472" y="609420"/>
                      <a:pt x="2395472" y="609420"/>
                    </a:cubicBezTo>
                    <a:cubicBezTo>
                      <a:pt x="2465927" y="650842"/>
                      <a:pt x="2523949" y="752325"/>
                      <a:pt x="2523949" y="833098"/>
                    </a:cubicBezTo>
                    <a:cubicBezTo>
                      <a:pt x="2523949" y="1702959"/>
                      <a:pt x="2523949" y="1920424"/>
                      <a:pt x="2523949" y="1974790"/>
                    </a:cubicBezTo>
                    <a:lnTo>
                      <a:pt x="2523949" y="1976098"/>
                    </a:lnTo>
                    <a:lnTo>
                      <a:pt x="2523949" y="1990647"/>
                    </a:lnTo>
                    <a:lnTo>
                      <a:pt x="2523949" y="1992912"/>
                    </a:lnTo>
                    <a:lnTo>
                      <a:pt x="2523949" y="2000379"/>
                    </a:lnTo>
                    <a:lnTo>
                      <a:pt x="2523949" y="2180255"/>
                    </a:lnTo>
                    <a:lnTo>
                      <a:pt x="2523949" y="2204536"/>
                    </a:lnTo>
                    <a:lnTo>
                      <a:pt x="2523949" y="2358928"/>
                    </a:lnTo>
                    <a:lnTo>
                      <a:pt x="2523949" y="2383208"/>
                    </a:lnTo>
                    <a:lnTo>
                      <a:pt x="2523949" y="2513815"/>
                    </a:lnTo>
                    <a:lnTo>
                      <a:pt x="2523949" y="2538095"/>
                    </a:lnTo>
                    <a:lnTo>
                      <a:pt x="2523949" y="2646616"/>
                    </a:lnTo>
                    <a:lnTo>
                      <a:pt x="2523949" y="2670896"/>
                    </a:lnTo>
                    <a:lnTo>
                      <a:pt x="2523949" y="2759029"/>
                    </a:lnTo>
                    <a:lnTo>
                      <a:pt x="2523949" y="2783310"/>
                    </a:lnTo>
                    <a:lnTo>
                      <a:pt x="2523949" y="2852754"/>
                    </a:lnTo>
                    <a:lnTo>
                      <a:pt x="2523949" y="2877035"/>
                    </a:lnTo>
                    <a:lnTo>
                      <a:pt x="2523949" y="2929490"/>
                    </a:lnTo>
                    <a:lnTo>
                      <a:pt x="2523949" y="2953771"/>
                    </a:lnTo>
                    <a:lnTo>
                      <a:pt x="2523949" y="2990936"/>
                    </a:lnTo>
                    <a:lnTo>
                      <a:pt x="2523949" y="3015216"/>
                    </a:lnTo>
                    <a:lnTo>
                      <a:pt x="2523949" y="3074750"/>
                    </a:lnTo>
                    <a:lnTo>
                      <a:pt x="2523949" y="3099031"/>
                    </a:lnTo>
                    <a:lnTo>
                      <a:pt x="2523949" y="3117790"/>
                    </a:lnTo>
                    <a:cubicBezTo>
                      <a:pt x="2523949" y="3135912"/>
                      <a:pt x="2523949" y="3135912"/>
                      <a:pt x="2523949" y="3135912"/>
                    </a:cubicBezTo>
                    <a:lnTo>
                      <a:pt x="2523949" y="3142071"/>
                    </a:lnTo>
                    <a:lnTo>
                      <a:pt x="2523949" y="3143379"/>
                    </a:lnTo>
                    <a:lnTo>
                      <a:pt x="2523949" y="3157927"/>
                    </a:lnTo>
                    <a:lnTo>
                      <a:pt x="2523949" y="3160193"/>
                    </a:lnTo>
                    <a:lnTo>
                      <a:pt x="2523949" y="3347536"/>
                    </a:lnTo>
                    <a:lnTo>
                      <a:pt x="2523949" y="3402691"/>
                    </a:lnTo>
                    <a:lnTo>
                      <a:pt x="2523948" y="3402691"/>
                    </a:lnTo>
                    <a:lnTo>
                      <a:pt x="2523948" y="3411812"/>
                    </a:lnTo>
                    <a:cubicBezTo>
                      <a:pt x="2523948" y="3475886"/>
                      <a:pt x="2523948" y="3475886"/>
                      <a:pt x="2523948" y="3475886"/>
                    </a:cubicBezTo>
                    <a:cubicBezTo>
                      <a:pt x="2523948" y="3558730"/>
                      <a:pt x="2465926" y="3658142"/>
                      <a:pt x="2395471" y="3699565"/>
                    </a:cubicBezTo>
                    <a:cubicBezTo>
                      <a:pt x="1390451" y="4279472"/>
                      <a:pt x="1390451" y="4279472"/>
                      <a:pt x="1390451" y="4279472"/>
                    </a:cubicBezTo>
                    <a:cubicBezTo>
                      <a:pt x="1319996" y="4320893"/>
                      <a:pt x="1203952" y="4320893"/>
                      <a:pt x="1133497" y="4279472"/>
                    </a:cubicBezTo>
                    <a:cubicBezTo>
                      <a:pt x="128477" y="3699565"/>
                      <a:pt x="128477" y="3699565"/>
                      <a:pt x="128477" y="3699565"/>
                    </a:cubicBezTo>
                    <a:cubicBezTo>
                      <a:pt x="58022" y="3658142"/>
                      <a:pt x="0" y="3558730"/>
                      <a:pt x="0" y="3475886"/>
                    </a:cubicBezTo>
                    <a:lnTo>
                      <a:pt x="0" y="2884161"/>
                    </a:lnTo>
                    <a:lnTo>
                      <a:pt x="1" y="2884161"/>
                    </a:lnTo>
                    <a:lnTo>
                      <a:pt x="1" y="2000379"/>
                    </a:lnTo>
                    <a:lnTo>
                      <a:pt x="1" y="1992912"/>
                    </a:lnTo>
                    <a:lnTo>
                      <a:pt x="1" y="1976098"/>
                    </a:lnTo>
                    <a:lnTo>
                      <a:pt x="1" y="833098"/>
                    </a:lnTo>
                    <a:cubicBezTo>
                      <a:pt x="1" y="752325"/>
                      <a:pt x="58023" y="650842"/>
                      <a:pt x="128478" y="609420"/>
                    </a:cubicBezTo>
                    <a:cubicBezTo>
                      <a:pt x="1133498" y="29513"/>
                      <a:pt x="1133498" y="29513"/>
                      <a:pt x="1133498" y="29513"/>
                    </a:cubicBezTo>
                    <a:cubicBezTo>
                      <a:pt x="1168726" y="9837"/>
                      <a:pt x="1215350" y="0"/>
                      <a:pt x="1261975" y="0"/>
                    </a:cubicBezTo>
                    <a:close/>
                  </a:path>
                </a:pathLst>
              </a:custGeom>
              <a:solidFill>
                <a:srgbClr val="0058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latin typeface="方正姚体" panose="02010601030101010101" pitchFamily="2" charset="-122"/>
                  <a:ea typeface="方正姚体" panose="02010601030101010101" pitchFamily="2" charset="-122"/>
                </a:endParaRPr>
              </a:p>
            </p:txBody>
          </p:sp>
          <p:sp>
            <p:nvSpPr>
              <p:cNvPr id="22" name="TextBox 29">
                <a:extLst>
                  <a:ext uri="{FF2B5EF4-FFF2-40B4-BE49-F238E27FC236}">
                    <a16:creationId xmlns:a16="http://schemas.microsoft.com/office/drawing/2014/main" id="{10AA84AE-373E-3AC3-148A-2AAF6F21A05E}"/>
                  </a:ext>
                </a:extLst>
              </p:cNvPr>
              <p:cNvSpPr txBox="1"/>
              <p:nvPr>
                <p:custDataLst>
                  <p:tags r:id="rId6"/>
                </p:custDataLst>
              </p:nvPr>
            </p:nvSpPr>
            <p:spPr>
              <a:xfrm>
                <a:off x="1527139" y="4283315"/>
                <a:ext cx="1686244" cy="766072"/>
              </a:xfrm>
              <a:prstGeom prst="rect">
                <a:avLst/>
              </a:prstGeom>
              <a:noFill/>
            </p:spPr>
            <p:txBody>
              <a:bodyPr wrap="square" lIns="0" tIns="0" rIns="0" bIns="0" rtlCol="0">
                <a:spAutoFit/>
              </a:bodyPr>
              <a:lstStyle/>
              <a:p>
                <a:pPr algn="ctr">
                  <a:lnSpc>
                    <a:spcPct val="150000"/>
                  </a:lnSpc>
                </a:pPr>
                <a:r>
                  <a:rPr lang="zh-CN" altLang="en-US" dirty="0">
                    <a:solidFill>
                      <a:schemeClr val="dk1"/>
                    </a:solidFill>
                    <a:latin typeface="+mn-ea"/>
                  </a:rPr>
                  <a:t>拓展蛋白质和糖三维结构的特征</a:t>
                </a:r>
              </a:p>
            </p:txBody>
          </p:sp>
          <p:sp>
            <p:nvSpPr>
              <p:cNvPr id="23" name="TextBox 30">
                <a:extLst>
                  <a:ext uri="{FF2B5EF4-FFF2-40B4-BE49-F238E27FC236}">
                    <a16:creationId xmlns:a16="http://schemas.microsoft.com/office/drawing/2014/main" id="{BB062A25-9995-5C59-0074-C01B494881F8}"/>
                  </a:ext>
                </a:extLst>
              </p:cNvPr>
              <p:cNvSpPr txBox="1"/>
              <p:nvPr>
                <p:custDataLst>
                  <p:tags r:id="rId7"/>
                </p:custDataLst>
              </p:nvPr>
            </p:nvSpPr>
            <p:spPr>
              <a:xfrm>
                <a:off x="1598586" y="3359838"/>
                <a:ext cx="2216171" cy="369332"/>
              </a:xfrm>
              <a:prstGeom prst="rect">
                <a:avLst/>
              </a:prstGeom>
              <a:noFill/>
            </p:spPr>
            <p:txBody>
              <a:bodyPr wrap="square" lIns="0" tIns="0" rIns="0" bIns="0" rtlCol="0">
                <a:spAutoFit/>
              </a:bodyPr>
              <a:lstStyle/>
              <a:p>
                <a:pPr>
                  <a:defRPr/>
                </a:pPr>
                <a:endParaRPr lang="zh-CN" altLang="en-US" sz="2400" b="1" spc="300" dirty="0">
                  <a:solidFill>
                    <a:srgbClr val="FFFFFF"/>
                  </a:solidFill>
                  <a:latin typeface="方正姚体" panose="02010601030101010101" pitchFamily="2" charset="-122"/>
                  <a:ea typeface="方正姚体" panose="02010601030101010101" pitchFamily="2" charset="-122"/>
                </a:endParaRPr>
              </a:p>
            </p:txBody>
          </p:sp>
          <p:sp>
            <p:nvSpPr>
              <p:cNvPr id="24" name="TextBox 20">
                <a:extLst>
                  <a:ext uri="{FF2B5EF4-FFF2-40B4-BE49-F238E27FC236}">
                    <a16:creationId xmlns:a16="http://schemas.microsoft.com/office/drawing/2014/main" id="{9DC13BAE-967F-A890-27CB-CE675FE5A719}"/>
                  </a:ext>
                </a:extLst>
              </p:cNvPr>
              <p:cNvSpPr txBox="1"/>
              <p:nvPr>
                <p:custDataLst>
                  <p:tags r:id="rId8"/>
                </p:custDataLst>
              </p:nvPr>
            </p:nvSpPr>
            <p:spPr>
              <a:xfrm>
                <a:off x="2088133" y="2551571"/>
                <a:ext cx="564257" cy="553998"/>
              </a:xfrm>
              <a:prstGeom prst="rect">
                <a:avLst/>
              </a:prstGeom>
              <a:noFill/>
            </p:spPr>
            <p:txBody>
              <a:bodyPr wrap="none" lIns="0" tIns="0" rIns="0" bIns="0" rtlCol="0">
                <a:spAutoFit/>
              </a:bodyPr>
              <a:lstStyle/>
              <a:p>
                <a:pPr algn="ctr"/>
                <a:r>
                  <a:rPr lang="en-US" altLang="zh-CN" sz="3600" spc="400" dirty="0">
                    <a:solidFill>
                      <a:srgbClr val="000000"/>
                    </a:solidFill>
                    <a:latin typeface="方正姚体" panose="02010601030101010101" pitchFamily="2" charset="-122"/>
                    <a:ea typeface="方正姚体" panose="02010601030101010101" pitchFamily="2" charset="-122"/>
                  </a:rPr>
                  <a:t>03</a:t>
                </a:r>
              </a:p>
            </p:txBody>
          </p:sp>
        </p:grpSp>
        <p:grpSp>
          <p:nvGrpSpPr>
            <p:cNvPr id="15" name="组合 14">
              <a:extLst>
                <a:ext uri="{FF2B5EF4-FFF2-40B4-BE49-F238E27FC236}">
                  <a16:creationId xmlns:a16="http://schemas.microsoft.com/office/drawing/2014/main" id="{7C3C8D72-826F-2247-FB2D-01400F0EBC01}"/>
                </a:ext>
              </a:extLst>
            </p:cNvPr>
            <p:cNvGrpSpPr/>
            <p:nvPr/>
          </p:nvGrpSpPr>
          <p:grpSpPr>
            <a:xfrm>
              <a:off x="4808253" y="1928363"/>
              <a:ext cx="2524125" cy="4310380"/>
              <a:chOff x="1108288" y="2186627"/>
              <a:chExt cx="2523949" cy="4310537"/>
            </a:xfrm>
          </p:grpSpPr>
          <p:sp>
            <p:nvSpPr>
              <p:cNvPr id="16" name="任意多边形 22">
                <a:extLst>
                  <a:ext uri="{FF2B5EF4-FFF2-40B4-BE49-F238E27FC236}">
                    <a16:creationId xmlns:a16="http://schemas.microsoft.com/office/drawing/2014/main" id="{0686B9F6-4077-B805-D667-3C45C7B60182}"/>
                  </a:ext>
                </a:extLst>
              </p:cNvPr>
              <p:cNvSpPr/>
              <p:nvPr>
                <p:custDataLst>
                  <p:tags r:id="rId1"/>
                </p:custDataLst>
              </p:nvPr>
            </p:nvSpPr>
            <p:spPr>
              <a:xfrm>
                <a:off x="1108288" y="2186627"/>
                <a:ext cx="2523949" cy="4310537"/>
              </a:xfrm>
              <a:custGeom>
                <a:avLst/>
                <a:gdLst>
                  <a:gd name="connsiteX0" fmla="*/ 113408 w 2523949"/>
                  <a:gd name="connsiteY0" fmla="*/ 1709102 h 4310537"/>
                  <a:gd name="connsiteX1" fmla="*/ 113408 w 2523949"/>
                  <a:gd name="connsiteY1" fmla="*/ 1934122 h 4310537"/>
                  <a:gd name="connsiteX2" fmla="*/ 113408 w 2523949"/>
                  <a:gd name="connsiteY2" fmla="*/ 1949425 h 4310537"/>
                  <a:gd name="connsiteX3" fmla="*/ 113408 w 2523949"/>
                  <a:gd name="connsiteY3" fmla="*/ 1956221 h 4310537"/>
                  <a:gd name="connsiteX4" fmla="*/ 113408 w 2523949"/>
                  <a:gd name="connsiteY4" fmla="*/ 2124622 h 4310537"/>
                  <a:gd name="connsiteX5" fmla="*/ 113408 w 2523949"/>
                  <a:gd name="connsiteY5" fmla="*/ 2139925 h 4310537"/>
                  <a:gd name="connsiteX6" fmla="*/ 113408 w 2523949"/>
                  <a:gd name="connsiteY6" fmla="*/ 2146721 h 4310537"/>
                  <a:gd name="connsiteX7" fmla="*/ 113408 w 2523949"/>
                  <a:gd name="connsiteY7" fmla="*/ 2989710 h 4310537"/>
                  <a:gd name="connsiteX8" fmla="*/ 113408 w 2523949"/>
                  <a:gd name="connsiteY8" fmla="*/ 2996506 h 4310537"/>
                  <a:gd name="connsiteX9" fmla="*/ 113408 w 2523949"/>
                  <a:gd name="connsiteY9" fmla="*/ 3011809 h 4310537"/>
                  <a:gd name="connsiteX10" fmla="*/ 113408 w 2523949"/>
                  <a:gd name="connsiteY10" fmla="*/ 3180210 h 4310537"/>
                  <a:gd name="connsiteX11" fmla="*/ 113408 w 2523949"/>
                  <a:gd name="connsiteY11" fmla="*/ 3187006 h 4310537"/>
                  <a:gd name="connsiteX12" fmla="*/ 113408 w 2523949"/>
                  <a:gd name="connsiteY12" fmla="*/ 3202309 h 4310537"/>
                  <a:gd name="connsiteX13" fmla="*/ 113408 w 2523949"/>
                  <a:gd name="connsiteY13" fmla="*/ 3402691 h 4310537"/>
                  <a:gd name="connsiteX14" fmla="*/ 113407 w 2523949"/>
                  <a:gd name="connsiteY14" fmla="*/ 3402691 h 4310537"/>
                  <a:gd name="connsiteX15" fmla="*/ 113407 w 2523949"/>
                  <a:gd name="connsiteY15" fmla="*/ 3415286 h 4310537"/>
                  <a:gd name="connsiteX16" fmla="*/ 230338 w 2523949"/>
                  <a:gd name="connsiteY16" fmla="*/ 3618864 h 4310537"/>
                  <a:gd name="connsiteX17" fmla="*/ 1145042 w 2523949"/>
                  <a:gd name="connsiteY17" fmla="*/ 4146658 h 4310537"/>
                  <a:gd name="connsiteX18" fmla="*/ 1378905 w 2523949"/>
                  <a:gd name="connsiteY18" fmla="*/ 4146658 h 4310537"/>
                  <a:gd name="connsiteX19" fmla="*/ 2293609 w 2523949"/>
                  <a:gd name="connsiteY19" fmla="*/ 3618864 h 4310537"/>
                  <a:gd name="connsiteX20" fmla="*/ 2410541 w 2523949"/>
                  <a:gd name="connsiteY20" fmla="*/ 3415286 h 4310537"/>
                  <a:gd name="connsiteX21" fmla="*/ 2410541 w 2523949"/>
                  <a:gd name="connsiteY21" fmla="*/ 3306564 h 4310537"/>
                  <a:gd name="connsiteX22" fmla="*/ 2410541 w 2523949"/>
                  <a:gd name="connsiteY22" fmla="*/ 3224786 h 4310537"/>
                  <a:gd name="connsiteX23" fmla="*/ 2410541 w 2523949"/>
                  <a:gd name="connsiteY23" fmla="*/ 3223087 h 4310537"/>
                  <a:gd name="connsiteX24" fmla="*/ 2410541 w 2523949"/>
                  <a:gd name="connsiteY24" fmla="*/ 3211196 h 4310537"/>
                  <a:gd name="connsiteX25" fmla="*/ 2410541 w 2523949"/>
                  <a:gd name="connsiteY25" fmla="*/ 3202938 h 4310537"/>
                  <a:gd name="connsiteX26" fmla="*/ 2410541 w 2523949"/>
                  <a:gd name="connsiteY26" fmla="*/ 3178919 h 4310537"/>
                  <a:gd name="connsiteX27" fmla="*/ 2410541 w 2523949"/>
                  <a:gd name="connsiteY27" fmla="*/ 3116064 h 4310537"/>
                  <a:gd name="connsiteX28" fmla="*/ 2410541 w 2523949"/>
                  <a:gd name="connsiteY28" fmla="*/ 3048349 h 4310537"/>
                  <a:gd name="connsiteX29" fmla="*/ 2410541 w 2523949"/>
                  <a:gd name="connsiteY29" fmla="*/ 3012438 h 4310537"/>
                  <a:gd name="connsiteX30" fmla="*/ 2410541 w 2523949"/>
                  <a:gd name="connsiteY30" fmla="*/ 2948758 h 4310537"/>
                  <a:gd name="connsiteX31" fmla="*/ 2410541 w 2523949"/>
                  <a:gd name="connsiteY31" fmla="*/ 2884161 h 4310537"/>
                  <a:gd name="connsiteX32" fmla="*/ 2410542 w 2523949"/>
                  <a:gd name="connsiteY32" fmla="*/ 2884161 h 4310537"/>
                  <a:gd name="connsiteX33" fmla="*/ 2410542 w 2523949"/>
                  <a:gd name="connsiteY33" fmla="*/ 2879860 h 4310537"/>
                  <a:gd name="connsiteX34" fmla="*/ 2410542 w 2523949"/>
                  <a:gd name="connsiteY34" fmla="*/ 2859294 h 4310537"/>
                  <a:gd name="connsiteX35" fmla="*/ 2410542 w 2523949"/>
                  <a:gd name="connsiteY35" fmla="*/ 2857762 h 4310537"/>
                  <a:gd name="connsiteX36" fmla="*/ 2410542 w 2523949"/>
                  <a:gd name="connsiteY36" fmla="*/ 2837195 h 4310537"/>
                  <a:gd name="connsiteX37" fmla="*/ 2410542 w 2523949"/>
                  <a:gd name="connsiteY37" fmla="*/ 2823937 h 4310537"/>
                  <a:gd name="connsiteX38" fmla="*/ 2410542 w 2523949"/>
                  <a:gd name="connsiteY38" fmla="*/ 2801838 h 4310537"/>
                  <a:gd name="connsiteX39" fmla="*/ 2410542 w 2523949"/>
                  <a:gd name="connsiteY39" fmla="*/ 2756982 h 4310537"/>
                  <a:gd name="connsiteX40" fmla="*/ 2410542 w 2523949"/>
                  <a:gd name="connsiteY40" fmla="*/ 2754097 h 4310537"/>
                  <a:gd name="connsiteX41" fmla="*/ 2410542 w 2523949"/>
                  <a:gd name="connsiteY41" fmla="*/ 2734884 h 4310537"/>
                  <a:gd name="connsiteX42" fmla="*/ 2410542 w 2523949"/>
                  <a:gd name="connsiteY42" fmla="*/ 2731998 h 4310537"/>
                  <a:gd name="connsiteX43" fmla="*/ 2410542 w 2523949"/>
                  <a:gd name="connsiteY43" fmla="*/ 2668794 h 4310537"/>
                  <a:gd name="connsiteX44" fmla="*/ 2410542 w 2523949"/>
                  <a:gd name="connsiteY44" fmla="*/ 2646695 h 4310537"/>
                  <a:gd name="connsiteX45" fmla="*/ 2410542 w 2523949"/>
                  <a:gd name="connsiteY45" fmla="*/ 2636115 h 4310537"/>
                  <a:gd name="connsiteX46" fmla="*/ 2410542 w 2523949"/>
                  <a:gd name="connsiteY46" fmla="*/ 2614017 h 4310537"/>
                  <a:gd name="connsiteX47" fmla="*/ 2410542 w 2523949"/>
                  <a:gd name="connsiteY47" fmla="*/ 2566482 h 4310537"/>
                  <a:gd name="connsiteX48" fmla="*/ 2410542 w 2523949"/>
                  <a:gd name="connsiteY48" fmla="*/ 2544384 h 4310537"/>
                  <a:gd name="connsiteX49" fmla="*/ 2410542 w 2523949"/>
                  <a:gd name="connsiteY49" fmla="*/ 2495147 h 4310537"/>
                  <a:gd name="connsiteX50" fmla="*/ 2410542 w 2523949"/>
                  <a:gd name="connsiteY50" fmla="*/ 2473049 h 4310537"/>
                  <a:gd name="connsiteX51" fmla="*/ 2410542 w 2523949"/>
                  <a:gd name="connsiteY51" fmla="*/ 2445615 h 4310537"/>
                  <a:gd name="connsiteX52" fmla="*/ 2410542 w 2523949"/>
                  <a:gd name="connsiteY52" fmla="*/ 2423517 h 4310537"/>
                  <a:gd name="connsiteX53" fmla="*/ 2410542 w 2523949"/>
                  <a:gd name="connsiteY53" fmla="*/ 2332532 h 4310537"/>
                  <a:gd name="connsiteX54" fmla="*/ 2410542 w 2523949"/>
                  <a:gd name="connsiteY54" fmla="*/ 2310433 h 4310537"/>
                  <a:gd name="connsiteX55" fmla="*/ 2410542 w 2523949"/>
                  <a:gd name="connsiteY55" fmla="*/ 2304647 h 4310537"/>
                  <a:gd name="connsiteX56" fmla="*/ 2410542 w 2523949"/>
                  <a:gd name="connsiteY56" fmla="*/ 2282549 h 4310537"/>
                  <a:gd name="connsiteX57" fmla="*/ 2410542 w 2523949"/>
                  <a:gd name="connsiteY57" fmla="*/ 2146721 h 4310537"/>
                  <a:gd name="connsiteX58" fmla="*/ 2410542 w 2523949"/>
                  <a:gd name="connsiteY58" fmla="*/ 2142032 h 4310537"/>
                  <a:gd name="connsiteX59" fmla="*/ 2410542 w 2523949"/>
                  <a:gd name="connsiteY59" fmla="*/ 2139925 h 4310537"/>
                  <a:gd name="connsiteX60" fmla="*/ 2410542 w 2523949"/>
                  <a:gd name="connsiteY60" fmla="*/ 2137864 h 4310537"/>
                  <a:gd name="connsiteX61" fmla="*/ 2410542 w 2523949"/>
                  <a:gd name="connsiteY61" fmla="*/ 2124622 h 4310537"/>
                  <a:gd name="connsiteX62" fmla="*/ 2410542 w 2523949"/>
                  <a:gd name="connsiteY62" fmla="*/ 2123432 h 4310537"/>
                  <a:gd name="connsiteX63" fmla="*/ 2410542 w 2523949"/>
                  <a:gd name="connsiteY63" fmla="*/ 2119933 h 4310537"/>
                  <a:gd name="connsiteX64" fmla="*/ 2410542 w 2523949"/>
                  <a:gd name="connsiteY64" fmla="*/ 2097049 h 4310537"/>
                  <a:gd name="connsiteX65" fmla="*/ 2410542 w 2523949"/>
                  <a:gd name="connsiteY65" fmla="*/ 1981658 h 4310537"/>
                  <a:gd name="connsiteX66" fmla="*/ 2410542 w 2523949"/>
                  <a:gd name="connsiteY66" fmla="*/ 1956221 h 4310537"/>
                  <a:gd name="connsiteX67" fmla="*/ 2410542 w 2523949"/>
                  <a:gd name="connsiteY67" fmla="*/ 1949425 h 4310537"/>
                  <a:gd name="connsiteX68" fmla="*/ 2410542 w 2523949"/>
                  <a:gd name="connsiteY68" fmla="*/ 1947364 h 4310537"/>
                  <a:gd name="connsiteX69" fmla="*/ 2410542 w 2523949"/>
                  <a:gd name="connsiteY69" fmla="*/ 1934122 h 4310537"/>
                  <a:gd name="connsiteX70" fmla="*/ 2410542 w 2523949"/>
                  <a:gd name="connsiteY70" fmla="*/ 1932932 h 4310537"/>
                  <a:gd name="connsiteX71" fmla="*/ 2410542 w 2523949"/>
                  <a:gd name="connsiteY71" fmla="*/ 1906549 h 4310537"/>
                  <a:gd name="connsiteX72" fmla="*/ 2410542 w 2523949"/>
                  <a:gd name="connsiteY72" fmla="*/ 1882214 h 4310537"/>
                  <a:gd name="connsiteX73" fmla="*/ 2410542 w 2523949"/>
                  <a:gd name="connsiteY73" fmla="*/ 1861030 h 4310537"/>
                  <a:gd name="connsiteX74" fmla="*/ 2410542 w 2523949"/>
                  <a:gd name="connsiteY74" fmla="*/ 1791158 h 4310537"/>
                  <a:gd name="connsiteX75" fmla="*/ 2410542 w 2523949"/>
                  <a:gd name="connsiteY75" fmla="*/ 1747978 h 4310537"/>
                  <a:gd name="connsiteX76" fmla="*/ 2410542 w 2523949"/>
                  <a:gd name="connsiteY76" fmla="*/ 1709102 h 4310537"/>
                  <a:gd name="connsiteX77" fmla="*/ 1261975 w 2523949"/>
                  <a:gd name="connsiteY77" fmla="*/ 135606 h 4310537"/>
                  <a:gd name="connsiteX78" fmla="*/ 1145043 w 2523949"/>
                  <a:gd name="connsiteY78" fmla="*/ 162467 h 4310537"/>
                  <a:gd name="connsiteX79" fmla="*/ 230339 w 2523949"/>
                  <a:gd name="connsiteY79" fmla="*/ 690261 h 4310537"/>
                  <a:gd name="connsiteX80" fmla="*/ 113408 w 2523949"/>
                  <a:gd name="connsiteY80" fmla="*/ 893838 h 4310537"/>
                  <a:gd name="connsiteX81" fmla="*/ 113408 w 2523949"/>
                  <a:gd name="connsiteY81" fmla="*/ 1082390 h 4310537"/>
                  <a:gd name="connsiteX82" fmla="*/ 2410542 w 2523949"/>
                  <a:gd name="connsiteY82" fmla="*/ 1082390 h 4310537"/>
                  <a:gd name="connsiteX83" fmla="*/ 2410542 w 2523949"/>
                  <a:gd name="connsiteY83" fmla="*/ 893838 h 4310537"/>
                  <a:gd name="connsiteX84" fmla="*/ 2293610 w 2523949"/>
                  <a:gd name="connsiteY84" fmla="*/ 690261 h 4310537"/>
                  <a:gd name="connsiteX85" fmla="*/ 1378906 w 2523949"/>
                  <a:gd name="connsiteY85" fmla="*/ 162467 h 4310537"/>
                  <a:gd name="connsiteX86" fmla="*/ 1261975 w 2523949"/>
                  <a:gd name="connsiteY86" fmla="*/ 135606 h 4310537"/>
                  <a:gd name="connsiteX87" fmla="*/ 1261975 w 2523949"/>
                  <a:gd name="connsiteY87" fmla="*/ 0 h 4310537"/>
                  <a:gd name="connsiteX88" fmla="*/ 1390452 w 2523949"/>
                  <a:gd name="connsiteY88" fmla="*/ 29513 h 4310537"/>
                  <a:gd name="connsiteX89" fmla="*/ 2395472 w 2523949"/>
                  <a:gd name="connsiteY89" fmla="*/ 609420 h 4310537"/>
                  <a:gd name="connsiteX90" fmla="*/ 2523949 w 2523949"/>
                  <a:gd name="connsiteY90" fmla="*/ 833098 h 4310537"/>
                  <a:gd name="connsiteX91" fmla="*/ 2523949 w 2523949"/>
                  <a:gd name="connsiteY91" fmla="*/ 1974790 h 4310537"/>
                  <a:gd name="connsiteX92" fmla="*/ 2523949 w 2523949"/>
                  <a:gd name="connsiteY92" fmla="*/ 1976098 h 4310537"/>
                  <a:gd name="connsiteX93" fmla="*/ 2523949 w 2523949"/>
                  <a:gd name="connsiteY93" fmla="*/ 1990647 h 4310537"/>
                  <a:gd name="connsiteX94" fmla="*/ 2523949 w 2523949"/>
                  <a:gd name="connsiteY94" fmla="*/ 1992912 h 4310537"/>
                  <a:gd name="connsiteX95" fmla="*/ 2523949 w 2523949"/>
                  <a:gd name="connsiteY95" fmla="*/ 2000379 h 4310537"/>
                  <a:gd name="connsiteX96" fmla="*/ 2523949 w 2523949"/>
                  <a:gd name="connsiteY96" fmla="*/ 2180255 h 4310537"/>
                  <a:gd name="connsiteX97" fmla="*/ 2523949 w 2523949"/>
                  <a:gd name="connsiteY97" fmla="*/ 2204536 h 4310537"/>
                  <a:gd name="connsiteX98" fmla="*/ 2523949 w 2523949"/>
                  <a:gd name="connsiteY98" fmla="*/ 2358928 h 4310537"/>
                  <a:gd name="connsiteX99" fmla="*/ 2523949 w 2523949"/>
                  <a:gd name="connsiteY99" fmla="*/ 2383208 h 4310537"/>
                  <a:gd name="connsiteX100" fmla="*/ 2523949 w 2523949"/>
                  <a:gd name="connsiteY100" fmla="*/ 2513815 h 4310537"/>
                  <a:gd name="connsiteX101" fmla="*/ 2523949 w 2523949"/>
                  <a:gd name="connsiteY101" fmla="*/ 2538095 h 4310537"/>
                  <a:gd name="connsiteX102" fmla="*/ 2523949 w 2523949"/>
                  <a:gd name="connsiteY102" fmla="*/ 2646616 h 4310537"/>
                  <a:gd name="connsiteX103" fmla="*/ 2523949 w 2523949"/>
                  <a:gd name="connsiteY103" fmla="*/ 2670896 h 4310537"/>
                  <a:gd name="connsiteX104" fmla="*/ 2523949 w 2523949"/>
                  <a:gd name="connsiteY104" fmla="*/ 2759029 h 4310537"/>
                  <a:gd name="connsiteX105" fmla="*/ 2523949 w 2523949"/>
                  <a:gd name="connsiteY105" fmla="*/ 2783310 h 4310537"/>
                  <a:gd name="connsiteX106" fmla="*/ 2523949 w 2523949"/>
                  <a:gd name="connsiteY106" fmla="*/ 2852754 h 4310537"/>
                  <a:gd name="connsiteX107" fmla="*/ 2523949 w 2523949"/>
                  <a:gd name="connsiteY107" fmla="*/ 2877035 h 4310537"/>
                  <a:gd name="connsiteX108" fmla="*/ 2523949 w 2523949"/>
                  <a:gd name="connsiteY108" fmla="*/ 2929490 h 4310537"/>
                  <a:gd name="connsiteX109" fmla="*/ 2523949 w 2523949"/>
                  <a:gd name="connsiteY109" fmla="*/ 2953771 h 4310537"/>
                  <a:gd name="connsiteX110" fmla="*/ 2523949 w 2523949"/>
                  <a:gd name="connsiteY110" fmla="*/ 2990936 h 4310537"/>
                  <a:gd name="connsiteX111" fmla="*/ 2523949 w 2523949"/>
                  <a:gd name="connsiteY111" fmla="*/ 3015216 h 4310537"/>
                  <a:gd name="connsiteX112" fmla="*/ 2523949 w 2523949"/>
                  <a:gd name="connsiteY112" fmla="*/ 3074750 h 4310537"/>
                  <a:gd name="connsiteX113" fmla="*/ 2523949 w 2523949"/>
                  <a:gd name="connsiteY113" fmla="*/ 3099031 h 4310537"/>
                  <a:gd name="connsiteX114" fmla="*/ 2523949 w 2523949"/>
                  <a:gd name="connsiteY114" fmla="*/ 3117790 h 4310537"/>
                  <a:gd name="connsiteX115" fmla="*/ 2523949 w 2523949"/>
                  <a:gd name="connsiteY115" fmla="*/ 3135912 h 4310537"/>
                  <a:gd name="connsiteX116" fmla="*/ 2523949 w 2523949"/>
                  <a:gd name="connsiteY116" fmla="*/ 3142071 h 4310537"/>
                  <a:gd name="connsiteX117" fmla="*/ 2523949 w 2523949"/>
                  <a:gd name="connsiteY117" fmla="*/ 3143379 h 4310537"/>
                  <a:gd name="connsiteX118" fmla="*/ 2523949 w 2523949"/>
                  <a:gd name="connsiteY118" fmla="*/ 3157927 h 4310537"/>
                  <a:gd name="connsiteX119" fmla="*/ 2523949 w 2523949"/>
                  <a:gd name="connsiteY119" fmla="*/ 3160193 h 4310537"/>
                  <a:gd name="connsiteX120" fmla="*/ 2523949 w 2523949"/>
                  <a:gd name="connsiteY120" fmla="*/ 3347536 h 4310537"/>
                  <a:gd name="connsiteX121" fmla="*/ 2523949 w 2523949"/>
                  <a:gd name="connsiteY121" fmla="*/ 3402691 h 4310537"/>
                  <a:gd name="connsiteX122" fmla="*/ 2523948 w 2523949"/>
                  <a:gd name="connsiteY122" fmla="*/ 3402691 h 4310537"/>
                  <a:gd name="connsiteX123" fmla="*/ 2523948 w 2523949"/>
                  <a:gd name="connsiteY123" fmla="*/ 3411812 h 4310537"/>
                  <a:gd name="connsiteX124" fmla="*/ 2523948 w 2523949"/>
                  <a:gd name="connsiteY124" fmla="*/ 3475886 h 4310537"/>
                  <a:gd name="connsiteX125" fmla="*/ 2395471 w 2523949"/>
                  <a:gd name="connsiteY125" fmla="*/ 3699565 h 4310537"/>
                  <a:gd name="connsiteX126" fmla="*/ 1390451 w 2523949"/>
                  <a:gd name="connsiteY126" fmla="*/ 4279472 h 4310537"/>
                  <a:gd name="connsiteX127" fmla="*/ 1133497 w 2523949"/>
                  <a:gd name="connsiteY127" fmla="*/ 4279472 h 4310537"/>
                  <a:gd name="connsiteX128" fmla="*/ 128477 w 2523949"/>
                  <a:gd name="connsiteY128" fmla="*/ 3699565 h 4310537"/>
                  <a:gd name="connsiteX129" fmla="*/ 0 w 2523949"/>
                  <a:gd name="connsiteY129" fmla="*/ 3475886 h 4310537"/>
                  <a:gd name="connsiteX130" fmla="*/ 0 w 2523949"/>
                  <a:gd name="connsiteY130" fmla="*/ 2884161 h 4310537"/>
                  <a:gd name="connsiteX131" fmla="*/ 1 w 2523949"/>
                  <a:gd name="connsiteY131" fmla="*/ 2884161 h 4310537"/>
                  <a:gd name="connsiteX132" fmla="*/ 1 w 2523949"/>
                  <a:gd name="connsiteY132" fmla="*/ 2000379 h 4310537"/>
                  <a:gd name="connsiteX133" fmla="*/ 1 w 2523949"/>
                  <a:gd name="connsiteY133" fmla="*/ 1992912 h 4310537"/>
                  <a:gd name="connsiteX134" fmla="*/ 1 w 2523949"/>
                  <a:gd name="connsiteY134" fmla="*/ 1976098 h 4310537"/>
                  <a:gd name="connsiteX135" fmla="*/ 1 w 2523949"/>
                  <a:gd name="connsiteY135" fmla="*/ 833098 h 4310537"/>
                  <a:gd name="connsiteX136" fmla="*/ 128478 w 2523949"/>
                  <a:gd name="connsiteY136" fmla="*/ 609420 h 4310537"/>
                  <a:gd name="connsiteX137" fmla="*/ 1133498 w 2523949"/>
                  <a:gd name="connsiteY137" fmla="*/ 29513 h 4310537"/>
                  <a:gd name="connsiteX138" fmla="*/ 1261975 w 2523949"/>
                  <a:gd name="connsiteY138" fmla="*/ 0 h 431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23949" h="4310537">
                    <a:moveTo>
                      <a:pt x="113408" y="1709102"/>
                    </a:moveTo>
                    <a:lnTo>
                      <a:pt x="113408" y="1934122"/>
                    </a:lnTo>
                    <a:lnTo>
                      <a:pt x="113408" y="1949425"/>
                    </a:lnTo>
                    <a:lnTo>
                      <a:pt x="113408" y="1956221"/>
                    </a:lnTo>
                    <a:lnTo>
                      <a:pt x="113408" y="2124622"/>
                    </a:lnTo>
                    <a:lnTo>
                      <a:pt x="113408" y="2139925"/>
                    </a:lnTo>
                    <a:lnTo>
                      <a:pt x="113408" y="2146721"/>
                    </a:lnTo>
                    <a:lnTo>
                      <a:pt x="113408" y="2989710"/>
                    </a:lnTo>
                    <a:lnTo>
                      <a:pt x="113408" y="2996506"/>
                    </a:lnTo>
                    <a:lnTo>
                      <a:pt x="113408" y="3011809"/>
                    </a:lnTo>
                    <a:lnTo>
                      <a:pt x="113408" y="3180210"/>
                    </a:lnTo>
                    <a:lnTo>
                      <a:pt x="113408" y="3187006"/>
                    </a:lnTo>
                    <a:lnTo>
                      <a:pt x="113408" y="3202309"/>
                    </a:lnTo>
                    <a:lnTo>
                      <a:pt x="113408" y="3402691"/>
                    </a:lnTo>
                    <a:lnTo>
                      <a:pt x="113407" y="3402691"/>
                    </a:lnTo>
                    <a:lnTo>
                      <a:pt x="113407" y="3415286"/>
                    </a:lnTo>
                    <a:cubicBezTo>
                      <a:pt x="113407" y="3490685"/>
                      <a:pt x="166215" y="3581164"/>
                      <a:pt x="230338" y="3618864"/>
                    </a:cubicBezTo>
                    <a:cubicBezTo>
                      <a:pt x="230338" y="3618864"/>
                      <a:pt x="230338" y="3618864"/>
                      <a:pt x="1145042" y="4146658"/>
                    </a:cubicBezTo>
                    <a:cubicBezTo>
                      <a:pt x="1209166" y="4184357"/>
                      <a:pt x="1314782" y="4184357"/>
                      <a:pt x="1378905" y="4146658"/>
                    </a:cubicBezTo>
                    <a:cubicBezTo>
                      <a:pt x="1378905" y="4146658"/>
                      <a:pt x="1378905" y="4146658"/>
                      <a:pt x="2293609" y="3618864"/>
                    </a:cubicBezTo>
                    <a:cubicBezTo>
                      <a:pt x="2357733" y="3581164"/>
                      <a:pt x="2410541" y="3490685"/>
                      <a:pt x="2410541" y="3415286"/>
                    </a:cubicBezTo>
                    <a:cubicBezTo>
                      <a:pt x="2410541" y="3415286"/>
                      <a:pt x="2410541" y="3415286"/>
                      <a:pt x="2410541" y="3306564"/>
                    </a:cubicBezTo>
                    <a:lnTo>
                      <a:pt x="2410541" y="3224786"/>
                    </a:lnTo>
                    <a:lnTo>
                      <a:pt x="2410541" y="3223087"/>
                    </a:lnTo>
                    <a:lnTo>
                      <a:pt x="2410541" y="3211196"/>
                    </a:lnTo>
                    <a:lnTo>
                      <a:pt x="2410541" y="3202938"/>
                    </a:lnTo>
                    <a:lnTo>
                      <a:pt x="2410541" y="3178919"/>
                    </a:lnTo>
                    <a:lnTo>
                      <a:pt x="2410541" y="3116064"/>
                    </a:lnTo>
                    <a:lnTo>
                      <a:pt x="2410541" y="3048349"/>
                    </a:lnTo>
                    <a:lnTo>
                      <a:pt x="2410541" y="3012438"/>
                    </a:lnTo>
                    <a:lnTo>
                      <a:pt x="2410541" y="2948758"/>
                    </a:lnTo>
                    <a:lnTo>
                      <a:pt x="2410541" y="2884161"/>
                    </a:lnTo>
                    <a:lnTo>
                      <a:pt x="2410542" y="2884161"/>
                    </a:lnTo>
                    <a:lnTo>
                      <a:pt x="2410542" y="2879860"/>
                    </a:lnTo>
                    <a:lnTo>
                      <a:pt x="2410542" y="2859294"/>
                    </a:lnTo>
                    <a:lnTo>
                      <a:pt x="2410542" y="2857762"/>
                    </a:lnTo>
                    <a:lnTo>
                      <a:pt x="2410542" y="2837195"/>
                    </a:lnTo>
                    <a:lnTo>
                      <a:pt x="2410542" y="2823937"/>
                    </a:lnTo>
                    <a:lnTo>
                      <a:pt x="2410542" y="2801838"/>
                    </a:lnTo>
                    <a:lnTo>
                      <a:pt x="2410542" y="2756982"/>
                    </a:lnTo>
                    <a:lnTo>
                      <a:pt x="2410542" y="2754097"/>
                    </a:lnTo>
                    <a:lnTo>
                      <a:pt x="2410542" y="2734884"/>
                    </a:lnTo>
                    <a:lnTo>
                      <a:pt x="2410542" y="2731998"/>
                    </a:lnTo>
                    <a:lnTo>
                      <a:pt x="2410542" y="2668794"/>
                    </a:lnTo>
                    <a:lnTo>
                      <a:pt x="2410542" y="2646695"/>
                    </a:lnTo>
                    <a:lnTo>
                      <a:pt x="2410542" y="2636115"/>
                    </a:lnTo>
                    <a:lnTo>
                      <a:pt x="2410542" y="2614017"/>
                    </a:lnTo>
                    <a:lnTo>
                      <a:pt x="2410542" y="2566482"/>
                    </a:lnTo>
                    <a:lnTo>
                      <a:pt x="2410542" y="2544384"/>
                    </a:lnTo>
                    <a:lnTo>
                      <a:pt x="2410542" y="2495147"/>
                    </a:lnTo>
                    <a:lnTo>
                      <a:pt x="2410542" y="2473049"/>
                    </a:lnTo>
                    <a:lnTo>
                      <a:pt x="2410542" y="2445615"/>
                    </a:lnTo>
                    <a:lnTo>
                      <a:pt x="2410542" y="2423517"/>
                    </a:lnTo>
                    <a:lnTo>
                      <a:pt x="2410542" y="2332532"/>
                    </a:lnTo>
                    <a:lnTo>
                      <a:pt x="2410542" y="2310433"/>
                    </a:lnTo>
                    <a:lnTo>
                      <a:pt x="2410542" y="2304647"/>
                    </a:lnTo>
                    <a:lnTo>
                      <a:pt x="2410542" y="2282549"/>
                    </a:lnTo>
                    <a:lnTo>
                      <a:pt x="2410542" y="2146721"/>
                    </a:lnTo>
                    <a:lnTo>
                      <a:pt x="2410542" y="2142032"/>
                    </a:lnTo>
                    <a:lnTo>
                      <a:pt x="2410542" y="2139925"/>
                    </a:lnTo>
                    <a:lnTo>
                      <a:pt x="2410542" y="2137864"/>
                    </a:lnTo>
                    <a:lnTo>
                      <a:pt x="2410542" y="2124622"/>
                    </a:lnTo>
                    <a:lnTo>
                      <a:pt x="2410542" y="2123432"/>
                    </a:lnTo>
                    <a:lnTo>
                      <a:pt x="2410542" y="2119933"/>
                    </a:lnTo>
                    <a:lnTo>
                      <a:pt x="2410542" y="2097049"/>
                    </a:lnTo>
                    <a:cubicBezTo>
                      <a:pt x="2410542" y="2073661"/>
                      <a:pt x="2410542" y="2037517"/>
                      <a:pt x="2410542" y="1981658"/>
                    </a:cubicBezTo>
                    <a:lnTo>
                      <a:pt x="2410542" y="1956221"/>
                    </a:lnTo>
                    <a:lnTo>
                      <a:pt x="2410542" y="1949425"/>
                    </a:lnTo>
                    <a:lnTo>
                      <a:pt x="2410542" y="1947364"/>
                    </a:lnTo>
                    <a:lnTo>
                      <a:pt x="2410542" y="1934122"/>
                    </a:lnTo>
                    <a:lnTo>
                      <a:pt x="2410542" y="1932932"/>
                    </a:lnTo>
                    <a:lnTo>
                      <a:pt x="2410542" y="1906549"/>
                    </a:lnTo>
                    <a:lnTo>
                      <a:pt x="2410542" y="1882214"/>
                    </a:lnTo>
                    <a:lnTo>
                      <a:pt x="2410542" y="1861030"/>
                    </a:lnTo>
                    <a:lnTo>
                      <a:pt x="2410542" y="1791158"/>
                    </a:lnTo>
                    <a:lnTo>
                      <a:pt x="2410542" y="1747978"/>
                    </a:lnTo>
                    <a:lnTo>
                      <a:pt x="2410542" y="1709102"/>
                    </a:lnTo>
                    <a:close/>
                    <a:moveTo>
                      <a:pt x="1261975" y="135606"/>
                    </a:moveTo>
                    <a:cubicBezTo>
                      <a:pt x="1219540" y="135606"/>
                      <a:pt x="1177106" y="144559"/>
                      <a:pt x="1145043" y="162467"/>
                    </a:cubicBezTo>
                    <a:cubicBezTo>
                      <a:pt x="1145043" y="162467"/>
                      <a:pt x="1145043" y="162467"/>
                      <a:pt x="230339" y="690261"/>
                    </a:cubicBezTo>
                    <a:cubicBezTo>
                      <a:pt x="166216" y="727960"/>
                      <a:pt x="113408" y="820324"/>
                      <a:pt x="113408" y="893838"/>
                    </a:cubicBezTo>
                    <a:lnTo>
                      <a:pt x="113408" y="1082390"/>
                    </a:lnTo>
                    <a:lnTo>
                      <a:pt x="2410542" y="1082390"/>
                    </a:lnTo>
                    <a:lnTo>
                      <a:pt x="2410542" y="893838"/>
                    </a:lnTo>
                    <a:cubicBezTo>
                      <a:pt x="2410542" y="820324"/>
                      <a:pt x="2357734" y="727960"/>
                      <a:pt x="2293610" y="690261"/>
                    </a:cubicBezTo>
                    <a:cubicBezTo>
                      <a:pt x="2293610" y="690261"/>
                      <a:pt x="2293610" y="690261"/>
                      <a:pt x="1378906" y="162467"/>
                    </a:cubicBezTo>
                    <a:cubicBezTo>
                      <a:pt x="1346844" y="144559"/>
                      <a:pt x="1304410" y="135606"/>
                      <a:pt x="1261975" y="135606"/>
                    </a:cubicBezTo>
                    <a:close/>
                    <a:moveTo>
                      <a:pt x="1261975" y="0"/>
                    </a:moveTo>
                    <a:cubicBezTo>
                      <a:pt x="1308600" y="0"/>
                      <a:pt x="1355224" y="9837"/>
                      <a:pt x="1390452" y="29513"/>
                    </a:cubicBezTo>
                    <a:cubicBezTo>
                      <a:pt x="2395472" y="609420"/>
                      <a:pt x="2395472" y="609420"/>
                      <a:pt x="2395472" y="609420"/>
                    </a:cubicBezTo>
                    <a:cubicBezTo>
                      <a:pt x="2465927" y="650842"/>
                      <a:pt x="2523949" y="752325"/>
                      <a:pt x="2523949" y="833098"/>
                    </a:cubicBezTo>
                    <a:cubicBezTo>
                      <a:pt x="2523949" y="1702959"/>
                      <a:pt x="2523949" y="1920424"/>
                      <a:pt x="2523949" y="1974790"/>
                    </a:cubicBezTo>
                    <a:lnTo>
                      <a:pt x="2523949" y="1976098"/>
                    </a:lnTo>
                    <a:lnTo>
                      <a:pt x="2523949" y="1990647"/>
                    </a:lnTo>
                    <a:lnTo>
                      <a:pt x="2523949" y="1992912"/>
                    </a:lnTo>
                    <a:lnTo>
                      <a:pt x="2523949" y="2000379"/>
                    </a:lnTo>
                    <a:lnTo>
                      <a:pt x="2523949" y="2180255"/>
                    </a:lnTo>
                    <a:lnTo>
                      <a:pt x="2523949" y="2204536"/>
                    </a:lnTo>
                    <a:lnTo>
                      <a:pt x="2523949" y="2358928"/>
                    </a:lnTo>
                    <a:lnTo>
                      <a:pt x="2523949" y="2383208"/>
                    </a:lnTo>
                    <a:lnTo>
                      <a:pt x="2523949" y="2513815"/>
                    </a:lnTo>
                    <a:lnTo>
                      <a:pt x="2523949" y="2538095"/>
                    </a:lnTo>
                    <a:lnTo>
                      <a:pt x="2523949" y="2646616"/>
                    </a:lnTo>
                    <a:lnTo>
                      <a:pt x="2523949" y="2670896"/>
                    </a:lnTo>
                    <a:lnTo>
                      <a:pt x="2523949" y="2759029"/>
                    </a:lnTo>
                    <a:lnTo>
                      <a:pt x="2523949" y="2783310"/>
                    </a:lnTo>
                    <a:lnTo>
                      <a:pt x="2523949" y="2852754"/>
                    </a:lnTo>
                    <a:lnTo>
                      <a:pt x="2523949" y="2877035"/>
                    </a:lnTo>
                    <a:lnTo>
                      <a:pt x="2523949" y="2929490"/>
                    </a:lnTo>
                    <a:lnTo>
                      <a:pt x="2523949" y="2953771"/>
                    </a:lnTo>
                    <a:lnTo>
                      <a:pt x="2523949" y="2990936"/>
                    </a:lnTo>
                    <a:lnTo>
                      <a:pt x="2523949" y="3015216"/>
                    </a:lnTo>
                    <a:lnTo>
                      <a:pt x="2523949" y="3074750"/>
                    </a:lnTo>
                    <a:lnTo>
                      <a:pt x="2523949" y="3099031"/>
                    </a:lnTo>
                    <a:lnTo>
                      <a:pt x="2523949" y="3117790"/>
                    </a:lnTo>
                    <a:cubicBezTo>
                      <a:pt x="2523949" y="3135912"/>
                      <a:pt x="2523949" y="3135912"/>
                      <a:pt x="2523949" y="3135912"/>
                    </a:cubicBezTo>
                    <a:lnTo>
                      <a:pt x="2523949" y="3142071"/>
                    </a:lnTo>
                    <a:lnTo>
                      <a:pt x="2523949" y="3143379"/>
                    </a:lnTo>
                    <a:lnTo>
                      <a:pt x="2523949" y="3157927"/>
                    </a:lnTo>
                    <a:lnTo>
                      <a:pt x="2523949" y="3160193"/>
                    </a:lnTo>
                    <a:lnTo>
                      <a:pt x="2523949" y="3347536"/>
                    </a:lnTo>
                    <a:lnTo>
                      <a:pt x="2523949" y="3402691"/>
                    </a:lnTo>
                    <a:lnTo>
                      <a:pt x="2523948" y="3402691"/>
                    </a:lnTo>
                    <a:lnTo>
                      <a:pt x="2523948" y="3411812"/>
                    </a:lnTo>
                    <a:cubicBezTo>
                      <a:pt x="2523948" y="3475886"/>
                      <a:pt x="2523948" y="3475886"/>
                      <a:pt x="2523948" y="3475886"/>
                    </a:cubicBezTo>
                    <a:cubicBezTo>
                      <a:pt x="2523948" y="3558730"/>
                      <a:pt x="2465926" y="3658142"/>
                      <a:pt x="2395471" y="3699565"/>
                    </a:cubicBezTo>
                    <a:cubicBezTo>
                      <a:pt x="1390451" y="4279472"/>
                      <a:pt x="1390451" y="4279472"/>
                      <a:pt x="1390451" y="4279472"/>
                    </a:cubicBezTo>
                    <a:cubicBezTo>
                      <a:pt x="1319996" y="4320893"/>
                      <a:pt x="1203952" y="4320893"/>
                      <a:pt x="1133497" y="4279472"/>
                    </a:cubicBezTo>
                    <a:cubicBezTo>
                      <a:pt x="128477" y="3699565"/>
                      <a:pt x="128477" y="3699565"/>
                      <a:pt x="128477" y="3699565"/>
                    </a:cubicBezTo>
                    <a:cubicBezTo>
                      <a:pt x="58022" y="3658142"/>
                      <a:pt x="0" y="3558730"/>
                      <a:pt x="0" y="3475886"/>
                    </a:cubicBezTo>
                    <a:lnTo>
                      <a:pt x="0" y="2884161"/>
                    </a:lnTo>
                    <a:lnTo>
                      <a:pt x="1" y="2884161"/>
                    </a:lnTo>
                    <a:lnTo>
                      <a:pt x="1" y="2000379"/>
                    </a:lnTo>
                    <a:lnTo>
                      <a:pt x="1" y="1992912"/>
                    </a:lnTo>
                    <a:lnTo>
                      <a:pt x="1" y="1976098"/>
                    </a:lnTo>
                    <a:lnTo>
                      <a:pt x="1" y="833098"/>
                    </a:lnTo>
                    <a:cubicBezTo>
                      <a:pt x="1" y="752325"/>
                      <a:pt x="58023" y="650842"/>
                      <a:pt x="128478" y="609420"/>
                    </a:cubicBezTo>
                    <a:cubicBezTo>
                      <a:pt x="1133498" y="29513"/>
                      <a:pt x="1133498" y="29513"/>
                      <a:pt x="1133498" y="29513"/>
                    </a:cubicBezTo>
                    <a:cubicBezTo>
                      <a:pt x="1168726" y="9837"/>
                      <a:pt x="1215350" y="0"/>
                      <a:pt x="1261975" y="0"/>
                    </a:cubicBezTo>
                    <a:close/>
                  </a:path>
                </a:pathLst>
              </a:custGeom>
              <a:solidFill>
                <a:srgbClr val="0058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latin typeface="方正姚体" panose="02010601030101010101" pitchFamily="2" charset="-122"/>
                  <a:ea typeface="方正姚体" panose="02010601030101010101" pitchFamily="2" charset="-122"/>
                </a:endParaRPr>
              </a:p>
            </p:txBody>
          </p:sp>
          <p:sp>
            <p:nvSpPr>
              <p:cNvPr id="17" name="TextBox 29">
                <a:extLst>
                  <a:ext uri="{FF2B5EF4-FFF2-40B4-BE49-F238E27FC236}">
                    <a16:creationId xmlns:a16="http://schemas.microsoft.com/office/drawing/2014/main" id="{4B829D7B-7F01-B499-823F-AD1430E1E38F}"/>
                  </a:ext>
                </a:extLst>
              </p:cNvPr>
              <p:cNvSpPr txBox="1"/>
              <p:nvPr>
                <p:custDataLst>
                  <p:tags r:id="rId2"/>
                </p:custDataLst>
              </p:nvPr>
            </p:nvSpPr>
            <p:spPr>
              <a:xfrm>
                <a:off x="1527139" y="4283315"/>
                <a:ext cx="1686244" cy="1597098"/>
              </a:xfrm>
              <a:prstGeom prst="rect">
                <a:avLst/>
              </a:prstGeom>
              <a:noFill/>
            </p:spPr>
            <p:txBody>
              <a:bodyPr wrap="square" lIns="0" tIns="0" rIns="0" bIns="0" rtlCol="0">
                <a:spAutoFit/>
              </a:bodyPr>
              <a:lstStyle/>
              <a:p>
                <a:pPr algn="ctr">
                  <a:lnSpc>
                    <a:spcPct val="150000"/>
                  </a:lnSpc>
                </a:pPr>
                <a:r>
                  <a:rPr lang="zh-CN" altLang="en-US" dirty="0">
                    <a:solidFill>
                      <a:schemeClr val="dk1"/>
                    </a:solidFill>
                    <a:latin typeface="+mn-ea"/>
                  </a:rPr>
                  <a:t>根据糖的树状结构，通过图卷积神经网络提取糖的特征</a:t>
                </a:r>
              </a:p>
            </p:txBody>
          </p:sp>
          <p:sp>
            <p:nvSpPr>
              <p:cNvPr id="18" name="TextBox 30">
                <a:extLst>
                  <a:ext uri="{FF2B5EF4-FFF2-40B4-BE49-F238E27FC236}">
                    <a16:creationId xmlns:a16="http://schemas.microsoft.com/office/drawing/2014/main" id="{EC447B9E-F1F7-2733-2E95-6B04AFC443D6}"/>
                  </a:ext>
                </a:extLst>
              </p:cNvPr>
              <p:cNvSpPr txBox="1"/>
              <p:nvPr>
                <p:custDataLst>
                  <p:tags r:id="rId3"/>
                </p:custDataLst>
              </p:nvPr>
            </p:nvSpPr>
            <p:spPr>
              <a:xfrm>
                <a:off x="1639680" y="3352862"/>
                <a:ext cx="1797320" cy="369332"/>
              </a:xfrm>
              <a:prstGeom prst="rect">
                <a:avLst/>
              </a:prstGeom>
              <a:noFill/>
            </p:spPr>
            <p:txBody>
              <a:bodyPr wrap="square" lIns="0" tIns="0" rIns="0" bIns="0" rtlCol="0">
                <a:spAutoFit/>
              </a:bodyPr>
              <a:lstStyle/>
              <a:p>
                <a:pPr>
                  <a:defRPr/>
                </a:pPr>
                <a:endParaRPr lang="zh-CN" altLang="en-US" sz="2400" b="1" spc="300" dirty="0">
                  <a:solidFill>
                    <a:srgbClr val="FFFFFF"/>
                  </a:solidFill>
                  <a:latin typeface="方正姚体" panose="02010601030101010101" pitchFamily="2" charset="-122"/>
                  <a:ea typeface="方正姚体" panose="02010601030101010101" pitchFamily="2" charset="-122"/>
                </a:endParaRPr>
              </a:p>
            </p:txBody>
          </p:sp>
          <p:sp>
            <p:nvSpPr>
              <p:cNvPr id="19" name="TextBox 20">
                <a:extLst>
                  <a:ext uri="{FF2B5EF4-FFF2-40B4-BE49-F238E27FC236}">
                    <a16:creationId xmlns:a16="http://schemas.microsoft.com/office/drawing/2014/main" id="{885F850C-A53F-5E6B-CE78-27E9399FE03F}"/>
                  </a:ext>
                </a:extLst>
              </p:cNvPr>
              <p:cNvSpPr txBox="1"/>
              <p:nvPr>
                <p:custDataLst>
                  <p:tags r:id="rId4"/>
                </p:custDataLst>
              </p:nvPr>
            </p:nvSpPr>
            <p:spPr>
              <a:xfrm>
                <a:off x="2088134" y="2551571"/>
                <a:ext cx="564257" cy="553998"/>
              </a:xfrm>
              <a:prstGeom prst="rect">
                <a:avLst/>
              </a:prstGeom>
              <a:noFill/>
            </p:spPr>
            <p:txBody>
              <a:bodyPr wrap="none" lIns="0" tIns="0" rIns="0" bIns="0" rtlCol="0">
                <a:spAutoFit/>
              </a:bodyPr>
              <a:lstStyle/>
              <a:p>
                <a:pPr algn="ctr"/>
                <a:r>
                  <a:rPr lang="en-US" altLang="zh-CN" sz="3600" spc="400" dirty="0">
                    <a:solidFill>
                      <a:srgbClr val="000000"/>
                    </a:solidFill>
                    <a:latin typeface="方正姚体" panose="02010601030101010101" pitchFamily="2" charset="-122"/>
                    <a:ea typeface="方正姚体" panose="02010601030101010101" pitchFamily="2" charset="-122"/>
                  </a:rPr>
                  <a:t>02</a:t>
                </a:r>
              </a:p>
            </p:txBody>
          </p:sp>
        </p:grpSp>
      </p:grpSp>
    </p:spTree>
    <p:extLst>
      <p:ext uri="{BB962C8B-B14F-4D97-AF65-F5344CB8AC3E}">
        <p14:creationId xmlns:p14="http://schemas.microsoft.com/office/powerpoint/2010/main" val="1343657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rotWithShape="1">
          <a:blip r:embed="rId6">
            <a:extLst>
              <a:ext uri="{28A0092B-C50C-407E-A947-70E740481C1C}">
                <a14:useLocalDpi xmlns:a14="http://schemas.microsoft.com/office/drawing/2010/main" val="0"/>
              </a:ext>
            </a:extLst>
          </a:blip>
          <a:srcRect l="9375" t="39498" r="10496" b="1702"/>
          <a:stretch>
            <a:fillRect/>
          </a:stretch>
        </p:blipFill>
        <p:spPr>
          <a:xfrm>
            <a:off x="0" y="1988185"/>
            <a:ext cx="12192000" cy="3349519"/>
          </a:xfrm>
          <a:prstGeom prst="rect">
            <a:avLst/>
          </a:prstGeom>
        </p:spPr>
      </p:pic>
      <p:sp>
        <p:nvSpPr>
          <p:cNvPr id="12" name="TextBox 10"/>
          <p:cNvSpPr txBox="1"/>
          <p:nvPr/>
        </p:nvSpPr>
        <p:spPr>
          <a:xfrm>
            <a:off x="2573019" y="5324167"/>
            <a:ext cx="7060388" cy="580840"/>
          </a:xfrm>
          <a:prstGeom prst="rect">
            <a:avLst/>
          </a:prstGeom>
          <a:noFill/>
        </p:spPr>
        <p:txBody>
          <a:bodyPr wrap="square" lIns="91416" tIns="45708" rIns="91416" bIns="45708" rtlCol="0">
            <a:spAutoFit/>
          </a:bodyPr>
          <a:lstStyle>
            <a:defPPr>
              <a:defRPr lang="zh-CN"/>
            </a:defPPr>
            <a:lvl1pPr>
              <a:defRPr sz="2000">
                <a:solidFill>
                  <a:schemeClr val="bg1"/>
                </a:solidFill>
              </a:defRPr>
            </a:lvl1pPr>
          </a:lstStyle>
          <a:p>
            <a:pPr algn="ctr">
              <a:lnSpc>
                <a:spcPct val="150000"/>
              </a:lnSpc>
            </a:pPr>
            <a:r>
              <a:rPr lang="zh-CN" altLang="en-US" sz="2400" b="1"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华中农业大学 生物信息学</a:t>
            </a:r>
            <a:r>
              <a:rPr lang="en-US" altLang="zh-CN" sz="2400" b="1"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b="1"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蛋白多糖对对碰</a:t>
            </a:r>
          </a:p>
        </p:txBody>
      </p:sp>
      <p:sp>
        <p:nvSpPr>
          <p:cNvPr id="3" name="圆角矩形 1"/>
          <p:cNvSpPr/>
          <p:nvPr>
            <p:custDataLst>
              <p:tags r:id="rId2"/>
            </p:custDataLst>
          </p:nvPr>
        </p:nvSpPr>
        <p:spPr>
          <a:xfrm>
            <a:off x="0" y="1988185"/>
            <a:ext cx="12192000" cy="3358515"/>
          </a:xfrm>
          <a:prstGeom prst="roundRect">
            <a:avLst>
              <a:gd name="adj" fmla="val 0"/>
            </a:avLst>
          </a:prstGeom>
          <a:solidFill>
            <a:srgbClr val="0058A8">
              <a:alpha val="60000"/>
            </a:srgbClr>
          </a:solidFill>
          <a:ln>
            <a:noFill/>
          </a:ln>
          <a:effectLst>
            <a:outerShdw blurRad="2794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4" name="文本框 13"/>
          <p:cNvSpPr txBox="1"/>
          <p:nvPr/>
        </p:nvSpPr>
        <p:spPr>
          <a:xfrm>
            <a:off x="1873842" y="2875002"/>
            <a:ext cx="8156849" cy="1107996"/>
          </a:xfrm>
          <a:prstGeom prst="rect">
            <a:avLst/>
          </a:prstGeom>
          <a:noFill/>
        </p:spPr>
        <p:txBody>
          <a:bodyPr wrap="square" rtlCol="0">
            <a:spAutoFit/>
          </a:bodyPr>
          <a:lstStyle/>
          <a:p>
            <a:pPr algn="ctr"/>
            <a:r>
              <a:rPr lang="zh-CN" altLang="en-US" sz="6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请老师批评指正</a:t>
            </a:r>
            <a:endParaRPr lang="en-US" altLang="zh-CN" sz="6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9" name="组合 18"/>
          <p:cNvGrpSpPr/>
          <p:nvPr/>
        </p:nvGrpSpPr>
        <p:grpSpPr>
          <a:xfrm>
            <a:off x="4434790" y="6090696"/>
            <a:ext cx="4482081" cy="505435"/>
            <a:chOff x="-565486" y="2368404"/>
            <a:chExt cx="4482081" cy="505435"/>
          </a:xfrm>
        </p:grpSpPr>
        <p:sp>
          <p:nvSpPr>
            <p:cNvPr id="29" name="iconfont-1086-824979"/>
            <p:cNvSpPr/>
            <p:nvPr/>
          </p:nvSpPr>
          <p:spPr>
            <a:xfrm>
              <a:off x="-565486" y="2368404"/>
              <a:ext cx="353341" cy="469466"/>
            </a:xfrm>
            <a:custGeom>
              <a:avLst/>
              <a:gdLst>
                <a:gd name="T0" fmla="*/ 4817 w 9634"/>
                <a:gd name="T1" fmla="*/ 0 h 12800"/>
                <a:gd name="T2" fmla="*/ 0 w 9634"/>
                <a:gd name="T3" fmla="*/ 4818 h 12800"/>
                <a:gd name="T4" fmla="*/ 4817 w 9634"/>
                <a:gd name="T5" fmla="*/ 12800 h 12800"/>
                <a:gd name="T6" fmla="*/ 9634 w 9634"/>
                <a:gd name="T7" fmla="*/ 4818 h 12800"/>
                <a:gd name="T8" fmla="*/ 4817 w 9634"/>
                <a:gd name="T9" fmla="*/ 0 h 12800"/>
                <a:gd name="T10" fmla="*/ 4817 w 9634"/>
                <a:gd name="T11" fmla="*/ 6999 h 12800"/>
                <a:gd name="T12" fmla="*/ 2636 w 9634"/>
                <a:gd name="T13" fmla="*/ 4818 h 12800"/>
                <a:gd name="T14" fmla="*/ 4817 w 9634"/>
                <a:gd name="T15" fmla="*/ 2636 h 12800"/>
                <a:gd name="T16" fmla="*/ 6998 w 9634"/>
                <a:gd name="T17" fmla="*/ 4818 h 12800"/>
                <a:gd name="T18" fmla="*/ 4817 w 9634"/>
                <a:gd name="T19" fmla="*/ 6999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34" h="12800">
                  <a:moveTo>
                    <a:pt x="4817" y="0"/>
                  </a:moveTo>
                  <a:cubicBezTo>
                    <a:pt x="2156" y="0"/>
                    <a:pt x="0" y="2157"/>
                    <a:pt x="0" y="4818"/>
                  </a:cubicBezTo>
                  <a:cubicBezTo>
                    <a:pt x="0" y="7478"/>
                    <a:pt x="3383" y="12800"/>
                    <a:pt x="4817" y="12800"/>
                  </a:cubicBezTo>
                  <a:cubicBezTo>
                    <a:pt x="6251" y="12800"/>
                    <a:pt x="9634" y="7478"/>
                    <a:pt x="9634" y="4818"/>
                  </a:cubicBezTo>
                  <a:cubicBezTo>
                    <a:pt x="9634" y="2157"/>
                    <a:pt x="7478" y="0"/>
                    <a:pt x="4817" y="0"/>
                  </a:cubicBezTo>
                  <a:close/>
                  <a:moveTo>
                    <a:pt x="4817" y="6999"/>
                  </a:moveTo>
                  <a:cubicBezTo>
                    <a:pt x="3612" y="6999"/>
                    <a:pt x="2636" y="6022"/>
                    <a:pt x="2636" y="4818"/>
                  </a:cubicBezTo>
                  <a:cubicBezTo>
                    <a:pt x="2636" y="3613"/>
                    <a:pt x="3612" y="2636"/>
                    <a:pt x="4817" y="2636"/>
                  </a:cubicBezTo>
                  <a:cubicBezTo>
                    <a:pt x="6022" y="2636"/>
                    <a:pt x="6998" y="3613"/>
                    <a:pt x="6998" y="4818"/>
                  </a:cubicBezTo>
                  <a:cubicBezTo>
                    <a:pt x="6998" y="6022"/>
                    <a:pt x="6022" y="6999"/>
                    <a:pt x="4817" y="6999"/>
                  </a:cubicBezTo>
                  <a:close/>
                </a:path>
              </a:pathLst>
            </a:custGeom>
            <a:solidFill>
              <a:srgbClr val="0058A8"/>
            </a:solidFill>
            <a:ln w="12700" cap="flat" cmpd="sng" algn="ctr">
              <a:noFill/>
              <a:prstDash val="solid"/>
              <a:miter lim="800000"/>
            </a:ln>
            <a:effectLst/>
          </p:spPr>
          <p:txBody>
            <a:bodyPr lIns="160934" tIns="80467" rIns="160934" bIns="80467" rtlCol="0" anchor="ct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marL="0" marR="0" lvl="0" indent="0" algn="ctr" defTabSz="457200" rtl="0" eaLnBrk="1" fontAlgn="auto" latinLnBrk="0" hangingPunct="1">
                <a:lnSpc>
                  <a:spcPct val="100000"/>
                </a:lnSpc>
                <a:spcBef>
                  <a:spcPts val="0"/>
                </a:spcBef>
                <a:buClrTx/>
                <a:buSzTx/>
                <a:buFontTx/>
                <a:buNone/>
                <a:defRPr/>
              </a:pPr>
              <a:endParaRPr kumimoji="0" lang="en-US" sz="317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0" name="文本框 29"/>
            <p:cNvSpPr txBox="1"/>
            <p:nvPr/>
          </p:nvSpPr>
          <p:spPr>
            <a:xfrm>
              <a:off x="-5783" y="2389969"/>
              <a:ext cx="3922378" cy="483870"/>
            </a:xfrm>
            <a:prstGeom prst="rect">
              <a:avLst/>
            </a:prstGeom>
            <a:noFill/>
            <a:effectLst/>
          </p:spPr>
          <p:txBody>
            <a:bodyPr wrap="square" lIns="160934" tIns="80467" rIns="160934" bIns="80467" rtlCol="0">
              <a:spAutoFit/>
            </a:bodyPr>
            <a:lstStyle/>
            <a:p>
              <a:pPr marL="0" marR="0" lvl="0" indent="0" defTabSz="457200" eaLnBrk="1" fontAlgn="auto" latinLnBrk="0" hangingPunct="1">
                <a:lnSpc>
                  <a:spcPct val="100000"/>
                </a:lnSpc>
                <a:spcBef>
                  <a:spcPts val="0"/>
                </a:spcBef>
                <a:buClrTx/>
                <a:buSzTx/>
                <a:buFontTx/>
                <a:buNone/>
                <a:defRPr/>
              </a:pPr>
              <a:r>
                <a:rPr lang="zh-CN" altLang="en-US" sz="2110" b="1"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华中农业大学</a:t>
              </a:r>
              <a:r>
                <a:rPr lang="en-US" altLang="zh-CN" sz="2110" b="1"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110" b="1" kern="0"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信息学院</a:t>
              </a:r>
              <a:endParaRPr kumimoji="0" lang="zh-CN" altLang="en-US" sz="2110" b="1" i="0" u="none" strike="noStrike" kern="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grpSp>
      <p:pic>
        <p:nvPicPr>
          <p:cNvPr id="5" name="图片 4" descr="华农标志（绿色）"/>
          <p:cNvPicPr>
            <a:picLocks noChangeAspect="1"/>
          </p:cNvPicPr>
          <p:nvPr/>
        </p:nvPicPr>
        <p:blipFill>
          <a:blip r:embed="rId7"/>
          <a:stretch>
            <a:fillRect/>
          </a:stretch>
        </p:blipFill>
        <p:spPr>
          <a:xfrm>
            <a:off x="6955682" y="427362"/>
            <a:ext cx="4121785" cy="984250"/>
          </a:xfrm>
          <a:prstGeom prst="rect">
            <a:avLst/>
          </a:prstGeom>
        </p:spPr>
      </p:pic>
      <p:cxnSp>
        <p:nvCxnSpPr>
          <p:cNvPr id="31" name="直接连接符 30"/>
          <p:cNvCxnSpPr/>
          <p:nvPr userDrawn="1">
            <p:custDataLst>
              <p:tags r:id="rId3"/>
            </p:custDataLst>
          </p:nvPr>
        </p:nvCxnSpPr>
        <p:spPr>
          <a:xfrm flipH="1">
            <a:off x="6096228" y="257787"/>
            <a:ext cx="6985" cy="1453515"/>
          </a:xfrm>
          <a:prstGeom prst="line">
            <a:avLst/>
          </a:prstGeom>
          <a:noFill/>
          <a:ln w="6350" cap="flat" cmpd="sng" algn="ctr">
            <a:solidFill>
              <a:sysClr val="window" lastClr="FFFFFF">
                <a:lumMod val="75000"/>
              </a:sysClr>
            </a:solidFill>
            <a:prstDash val="solid"/>
            <a:miter lim="800000"/>
          </a:ln>
          <a:effectLst/>
        </p:spPr>
      </p:cxnSp>
      <p:pic>
        <p:nvPicPr>
          <p:cNvPr id="8" name="图片 7">
            <a:extLst>
              <a:ext uri="{FF2B5EF4-FFF2-40B4-BE49-F238E27FC236}">
                <a16:creationId xmlns:a16="http://schemas.microsoft.com/office/drawing/2014/main" id="{86952B4A-2E1B-3EC2-B435-FF42C8CBB7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038" y="427362"/>
            <a:ext cx="5704444" cy="925045"/>
          </a:xfrm>
          <a:prstGeom prst="rect">
            <a:avLst/>
          </a:prstGeom>
        </p:spPr>
      </p:pic>
    </p:spTree>
    <p:extLst>
      <p:ext uri="{BB962C8B-B14F-4D97-AF65-F5344CB8AC3E}">
        <p14:creationId xmlns:p14="http://schemas.microsoft.com/office/powerpoint/2010/main" val="34075332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BC265-7B38-08EA-89B5-F2BA8C36E98B}"/>
              </a:ext>
            </a:extLst>
          </p:cNvPr>
          <p:cNvSpPr>
            <a:spLocks noGrp="1"/>
          </p:cNvSpPr>
          <p:nvPr>
            <p:ph type="ctrTitle"/>
          </p:nvPr>
        </p:nvSpPr>
        <p:spPr>
          <a:xfrm>
            <a:off x="1384300" y="406400"/>
            <a:ext cx="9144000" cy="1009173"/>
          </a:xfrm>
        </p:spPr>
        <p:txBody>
          <a:bodyPr/>
          <a:lstStyle/>
          <a:p>
            <a:r>
              <a:rPr lang="zh-CN" altLang="en-US" dirty="0"/>
              <a:t>与传统机器学习进行比较</a:t>
            </a:r>
          </a:p>
        </p:txBody>
      </p:sp>
      <p:sp>
        <p:nvSpPr>
          <p:cNvPr id="3" name="副标题 2">
            <a:extLst>
              <a:ext uri="{FF2B5EF4-FFF2-40B4-BE49-F238E27FC236}">
                <a16:creationId xmlns:a16="http://schemas.microsoft.com/office/drawing/2014/main" id="{F88BDEA9-B746-74A5-74AB-AEDADA7F2B36}"/>
              </a:ext>
            </a:extLst>
          </p:cNvPr>
          <p:cNvSpPr>
            <a:spLocks noGrp="1"/>
          </p:cNvSpPr>
          <p:nvPr>
            <p:ph type="subTitle" idx="1"/>
          </p:nvPr>
        </p:nvSpPr>
        <p:spPr/>
        <p:txBody>
          <a:bodyPr/>
          <a:lstStyle/>
          <a:p>
            <a:endParaRPr lang="zh-CN" altLang="en-US"/>
          </a:p>
        </p:txBody>
      </p:sp>
      <p:sp>
        <p:nvSpPr>
          <p:cNvPr id="4" name="灯片编号占位符 3">
            <a:extLst>
              <a:ext uri="{FF2B5EF4-FFF2-40B4-BE49-F238E27FC236}">
                <a16:creationId xmlns:a16="http://schemas.microsoft.com/office/drawing/2014/main" id="{C65053B3-7ACC-B63C-0BEC-4DA4BD74808B}"/>
              </a:ext>
            </a:extLst>
          </p:cNvPr>
          <p:cNvSpPr>
            <a:spLocks noGrp="1"/>
          </p:cNvSpPr>
          <p:nvPr>
            <p:ph type="sldNum" sz="quarter" idx="12"/>
          </p:nvPr>
        </p:nvSpPr>
        <p:spPr/>
        <p:txBody>
          <a:bodyPr/>
          <a:lstStyle/>
          <a:p>
            <a:fld id="{6EBB307F-9B35-4682-BDAD-5A15872FBB74}" type="slidenum">
              <a:rPr lang="zh-CN" altLang="en-US" smtClean="0"/>
              <a:t>18</a:t>
            </a:fld>
            <a:endParaRPr lang="zh-CN" altLang="en-US"/>
          </a:p>
        </p:txBody>
      </p:sp>
      <p:pic>
        <p:nvPicPr>
          <p:cNvPr id="5" name="Picture" title="fig:">
            <a:extLst>
              <a:ext uri="{FF2B5EF4-FFF2-40B4-BE49-F238E27FC236}">
                <a16:creationId xmlns:a16="http://schemas.microsoft.com/office/drawing/2014/main" id="{331AF972-769F-BA58-45DD-6601E6B02E2A}"/>
              </a:ext>
            </a:extLst>
          </p:cNvPr>
          <p:cNvPicPr/>
          <p:nvPr/>
        </p:nvPicPr>
        <p:blipFill>
          <a:blip r:embed="rId2"/>
          <a:stretch>
            <a:fillRect/>
          </a:stretch>
        </p:blipFill>
        <p:spPr bwMode="auto">
          <a:xfrm>
            <a:off x="2116772" y="1600200"/>
            <a:ext cx="8170228" cy="4608989"/>
          </a:xfrm>
          <a:prstGeom prst="rect">
            <a:avLst/>
          </a:prstGeom>
          <a:noFill/>
          <a:ln w="9525">
            <a:noFill/>
            <a:headEnd/>
            <a:tailEnd/>
          </a:ln>
        </p:spPr>
      </p:pic>
    </p:spTree>
    <p:extLst>
      <p:ext uri="{BB962C8B-B14F-4D97-AF65-F5344CB8AC3E}">
        <p14:creationId xmlns:p14="http://schemas.microsoft.com/office/powerpoint/2010/main" val="2566106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61832F54-5DB4-B8DB-32F9-DD088703CE94}"/>
              </a:ext>
            </a:extLst>
          </p:cNvPr>
          <p:cNvPicPr>
            <a:picLocks noChangeAspect="1"/>
          </p:cNvPicPr>
          <p:nvPr/>
        </p:nvPicPr>
        <p:blipFill rotWithShape="1">
          <a:blip r:embed="rId3"/>
          <a:srcRect b="17413"/>
          <a:stretch/>
        </p:blipFill>
        <p:spPr>
          <a:xfrm>
            <a:off x="-4802" y="811531"/>
            <a:ext cx="12196802" cy="6043759"/>
          </a:xfrm>
          <a:prstGeom prst="rect">
            <a:avLst/>
          </a:prstGeom>
        </p:spPr>
      </p:pic>
      <p:sp>
        <p:nvSpPr>
          <p:cNvPr id="22" name="矩形 21">
            <a:extLst>
              <a:ext uri="{FF2B5EF4-FFF2-40B4-BE49-F238E27FC236}">
                <a16:creationId xmlns:a16="http://schemas.microsoft.com/office/drawing/2014/main" id="{E0D07D80-B428-2E12-0E1F-FEDF4799C5F6}"/>
              </a:ext>
            </a:extLst>
          </p:cNvPr>
          <p:cNvSpPr/>
          <p:nvPr/>
        </p:nvSpPr>
        <p:spPr>
          <a:xfrm>
            <a:off x="0" y="814241"/>
            <a:ext cx="12192000" cy="6043759"/>
          </a:xfrm>
          <a:prstGeom prst="rect">
            <a:avLst/>
          </a:prstGeom>
          <a:solidFill>
            <a:schemeClr val="tx1">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顶角 19">
            <a:extLst>
              <a:ext uri="{FF2B5EF4-FFF2-40B4-BE49-F238E27FC236}">
                <a16:creationId xmlns:a16="http://schemas.microsoft.com/office/drawing/2014/main" id="{9D1EFAD1-1A65-2709-82D1-E3B4F3ECD9DA}"/>
              </a:ext>
            </a:extLst>
          </p:cNvPr>
          <p:cNvSpPr/>
          <p:nvPr/>
        </p:nvSpPr>
        <p:spPr>
          <a:xfrm>
            <a:off x="688195" y="1515980"/>
            <a:ext cx="10810808" cy="6497719"/>
          </a:xfrm>
          <a:prstGeom prst="round2SameRect">
            <a:avLst>
              <a:gd name="adj1" fmla="val 28423"/>
              <a:gd name="adj2" fmla="val 0"/>
            </a:avLst>
          </a:prstGeom>
          <a:gradFill>
            <a:gsLst>
              <a:gs pos="0">
                <a:schemeClr val="accent3">
                  <a:lumMod val="20000"/>
                  <a:lumOff val="80000"/>
                </a:schemeClr>
              </a:gs>
              <a:gs pos="99000">
                <a:schemeClr val="accent3">
                  <a:lumMod val="20000"/>
                  <a:lumOff val="80000"/>
                  <a:alpha val="65000"/>
                </a:schemeClr>
              </a:gs>
            </a:gsLst>
            <a:lin ang="5400000" scaled="1"/>
          </a:gradFill>
          <a:ln>
            <a:no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23D258E-F419-A1CF-F9AE-ACFD5A2D0C91}"/>
              </a:ext>
            </a:extLst>
          </p:cNvPr>
          <p:cNvSpPr txBox="1"/>
          <p:nvPr/>
        </p:nvSpPr>
        <p:spPr>
          <a:xfrm>
            <a:off x="1372619" y="5342020"/>
            <a:ext cx="9877742" cy="1222579"/>
          </a:xfrm>
          <a:prstGeom prst="rect">
            <a:avLst/>
          </a:prstGeom>
          <a:noFill/>
        </p:spPr>
        <p:txBody>
          <a:bodyPr wrap="square">
            <a:spAutoFit/>
          </a:bodyPr>
          <a:lstStyle/>
          <a:p>
            <a:pPr>
              <a:lnSpc>
                <a:spcPct val="150000"/>
              </a:lnSpc>
            </a:pPr>
            <a:r>
              <a:rPr lang="zh-CN" altLang="en-US" sz="2800" b="1" kern="100"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预测蛋白质与糖之间的相互作用意义重大！</a:t>
            </a:r>
            <a:endParaRPr lang="en-US" altLang="zh-CN" sz="2800" b="1" kern="100"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ct val="150000"/>
              </a:lnSpc>
            </a:pPr>
            <a:r>
              <a:rPr lang="zh-CN" altLang="en-US" sz="2400" kern="100" dirty="0">
                <a:effectLst/>
                <a:latin typeface="宋体" panose="02010600030101010101" pitchFamily="2" charset="-122"/>
                <a:ea typeface="宋体" panose="02010600030101010101" pitchFamily="2" charset="-122"/>
              </a:rPr>
              <a:t>可以揭示生物过程中的分子机制，为疾病的治疗和预防提供有益的信息。</a:t>
            </a:r>
            <a:endParaRPr lang="zh-CN" altLang="en-US" sz="2400" dirty="0"/>
          </a:p>
        </p:txBody>
      </p:sp>
      <p:grpSp>
        <p:nvGrpSpPr>
          <p:cNvPr id="17" name="组合 16">
            <a:extLst>
              <a:ext uri="{FF2B5EF4-FFF2-40B4-BE49-F238E27FC236}">
                <a16:creationId xmlns:a16="http://schemas.microsoft.com/office/drawing/2014/main" id="{49FF8D37-E7D1-B247-3AD5-1F7B451DFEB3}"/>
              </a:ext>
            </a:extLst>
          </p:cNvPr>
          <p:cNvGrpSpPr/>
          <p:nvPr/>
        </p:nvGrpSpPr>
        <p:grpSpPr>
          <a:xfrm>
            <a:off x="6433042" y="1497422"/>
            <a:ext cx="4179651" cy="1585595"/>
            <a:chOff x="6964803" y="1129924"/>
            <a:chExt cx="4179651" cy="1585595"/>
          </a:xfrm>
        </p:grpSpPr>
        <p:pic>
          <p:nvPicPr>
            <p:cNvPr id="15" name="图片 14">
              <a:extLst>
                <a:ext uri="{FF2B5EF4-FFF2-40B4-BE49-F238E27FC236}">
                  <a16:creationId xmlns:a16="http://schemas.microsoft.com/office/drawing/2014/main" id="{BEC089A3-04C3-1A57-DA82-859B2ED982AB}"/>
                </a:ext>
              </a:extLst>
            </p:cNvPr>
            <p:cNvPicPr>
              <a:picLocks noChangeAspect="1"/>
            </p:cNvPicPr>
            <p:nvPr/>
          </p:nvPicPr>
          <p:blipFill rotWithShape="1">
            <a:blip r:embed="rId4">
              <a:extLst>
                <a:ext uri="{28A0092B-C50C-407E-A947-70E740481C1C}">
                  <a14:useLocalDpi xmlns:a14="http://schemas.microsoft.com/office/drawing/2010/main" val="0"/>
                </a:ext>
              </a:extLst>
            </a:blip>
            <a:srcRect l="12928" t="17363" r="10102" b="15614"/>
            <a:stretch/>
          </p:blipFill>
          <p:spPr bwMode="auto">
            <a:xfrm rot="20826269">
              <a:off x="8043749" y="1129924"/>
              <a:ext cx="3100705" cy="1585595"/>
            </a:xfrm>
            <a:prstGeom prst="rect">
              <a:avLst/>
            </a:prstGeom>
            <a:noFill/>
            <a:ln>
              <a:noFill/>
            </a:ln>
            <a:extLst>
              <a:ext uri="{53640926-AAD7-44D8-BBD7-CCE9431645EC}">
                <a14:shadowObscured xmlns:a14="http://schemas.microsoft.com/office/drawing/2010/main"/>
              </a:ext>
            </a:extLst>
          </p:spPr>
        </p:pic>
        <p:sp>
          <p:nvSpPr>
            <p:cNvPr id="12" name="文本框 11">
              <a:extLst>
                <a:ext uri="{FF2B5EF4-FFF2-40B4-BE49-F238E27FC236}">
                  <a16:creationId xmlns:a16="http://schemas.microsoft.com/office/drawing/2014/main" id="{0F373AAB-9089-3C1E-F92E-D35CB5B5A20A}"/>
                </a:ext>
              </a:extLst>
            </p:cNvPr>
            <p:cNvSpPr txBox="1"/>
            <p:nvPr/>
          </p:nvSpPr>
          <p:spPr>
            <a:xfrm>
              <a:off x="6964803" y="1689782"/>
              <a:ext cx="3112000" cy="901401"/>
            </a:xfrm>
            <a:prstGeom prst="rect">
              <a:avLst/>
            </a:prstGeom>
            <a:noFill/>
          </p:spPr>
          <p:txBody>
            <a:bodyPr wrap="square" rtlCol="0">
              <a:spAutoFit/>
            </a:bodyPr>
            <a:lstStyle/>
            <a:p>
              <a:pPr algn="ctr">
                <a:lnSpc>
                  <a:spcPct val="120000"/>
                </a:lnSpc>
                <a:spcBef>
                  <a:spcPts val="0"/>
                </a:spcBef>
                <a:spcAft>
                  <a:spcPts val="0"/>
                </a:spcAft>
              </a:pPr>
              <a:r>
                <a:rPr lang="en-US" altLang="zh-CN" sz="4800" b="1" dirty="0"/>
                <a:t>S</a:t>
              </a:r>
              <a:r>
                <a:rPr lang="en-US" altLang="zh-CN" sz="4800" b="1" dirty="0">
                  <a:effectLst/>
                </a:rPr>
                <a:t>accharide</a:t>
              </a:r>
              <a:endParaRPr lang="zh-CN" altLang="en-US" sz="4800" b="1" dirty="0">
                <a:effectLst/>
              </a:endParaRPr>
            </a:p>
          </p:txBody>
        </p:sp>
      </p:grpSp>
      <p:grpSp>
        <p:nvGrpSpPr>
          <p:cNvPr id="16" name="组合 15">
            <a:extLst>
              <a:ext uri="{FF2B5EF4-FFF2-40B4-BE49-F238E27FC236}">
                <a16:creationId xmlns:a16="http://schemas.microsoft.com/office/drawing/2014/main" id="{B9B9207E-B92B-ECCA-A194-26DD3BD1E96C}"/>
              </a:ext>
            </a:extLst>
          </p:cNvPr>
          <p:cNvGrpSpPr/>
          <p:nvPr/>
        </p:nvGrpSpPr>
        <p:grpSpPr>
          <a:xfrm>
            <a:off x="1441477" y="1103119"/>
            <a:ext cx="4536368" cy="2374199"/>
            <a:chOff x="1226184" y="2084118"/>
            <a:chExt cx="4536368" cy="2374199"/>
          </a:xfrm>
        </p:grpSpPr>
        <p:pic>
          <p:nvPicPr>
            <p:cNvPr id="14" name="图片 13">
              <a:extLst>
                <a:ext uri="{FF2B5EF4-FFF2-40B4-BE49-F238E27FC236}">
                  <a16:creationId xmlns:a16="http://schemas.microsoft.com/office/drawing/2014/main" id="{0C4B8A86-3F17-F1A0-B5FE-7D65842F5F8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1887" b="86636" l="12728" r="86048"/>
                      </a14:imgEffect>
                    </a14:imgLayer>
                  </a14:imgProps>
                </a:ext>
              </a:extLst>
            </a:blip>
            <a:srcRect l="3563" t="2544" r="4787" b="4020"/>
            <a:stretch/>
          </p:blipFill>
          <p:spPr>
            <a:xfrm rot="20654102">
              <a:off x="1226184" y="2084118"/>
              <a:ext cx="3112000" cy="2374199"/>
            </a:xfrm>
            <a:prstGeom prst="rect">
              <a:avLst/>
            </a:prstGeom>
          </p:spPr>
        </p:pic>
        <p:sp>
          <p:nvSpPr>
            <p:cNvPr id="13" name="文本框 12">
              <a:extLst>
                <a:ext uri="{FF2B5EF4-FFF2-40B4-BE49-F238E27FC236}">
                  <a16:creationId xmlns:a16="http://schemas.microsoft.com/office/drawing/2014/main" id="{BF739086-7532-7C60-56C5-D535DA98F9F4}"/>
                </a:ext>
              </a:extLst>
            </p:cNvPr>
            <p:cNvSpPr txBox="1"/>
            <p:nvPr/>
          </p:nvSpPr>
          <p:spPr>
            <a:xfrm>
              <a:off x="3199240" y="3038277"/>
              <a:ext cx="2563312" cy="901401"/>
            </a:xfrm>
            <a:prstGeom prst="rect">
              <a:avLst/>
            </a:prstGeom>
            <a:noFill/>
          </p:spPr>
          <p:txBody>
            <a:bodyPr wrap="square" rtlCol="0">
              <a:spAutoFit/>
            </a:bodyPr>
            <a:lstStyle/>
            <a:p>
              <a:pPr algn="ctr">
                <a:lnSpc>
                  <a:spcPct val="120000"/>
                </a:lnSpc>
                <a:spcBef>
                  <a:spcPts val="0"/>
                </a:spcBef>
                <a:spcAft>
                  <a:spcPts val="0"/>
                </a:spcAft>
              </a:pPr>
              <a:r>
                <a:rPr lang="en-US" altLang="zh-CN" sz="4800" b="1" dirty="0">
                  <a:solidFill>
                    <a:schemeClr val="tx1">
                      <a:lumMod val="85000"/>
                      <a:lumOff val="15000"/>
                    </a:schemeClr>
                  </a:solidFill>
                  <a:effectLst/>
                </a:rPr>
                <a:t>Proteins</a:t>
              </a:r>
              <a:endParaRPr lang="zh-CN" altLang="en-US" sz="4800" b="1" dirty="0">
                <a:solidFill>
                  <a:schemeClr val="tx1">
                    <a:lumMod val="85000"/>
                    <a:lumOff val="15000"/>
                  </a:schemeClr>
                </a:solidFill>
                <a:effectLst/>
              </a:endParaRPr>
            </a:p>
          </p:txBody>
        </p:sp>
      </p:grpSp>
      <p:sp>
        <p:nvSpPr>
          <p:cNvPr id="36" name="文本框 35">
            <a:extLst>
              <a:ext uri="{FF2B5EF4-FFF2-40B4-BE49-F238E27FC236}">
                <a16:creationId xmlns:a16="http://schemas.microsoft.com/office/drawing/2014/main" id="{C031D77F-C78C-3AFC-E3AA-7D7282585F66}"/>
              </a:ext>
            </a:extLst>
          </p:cNvPr>
          <p:cNvSpPr txBox="1"/>
          <p:nvPr/>
        </p:nvSpPr>
        <p:spPr>
          <a:xfrm>
            <a:off x="1372619" y="3070046"/>
            <a:ext cx="9693490" cy="2314095"/>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1200"/>
              </a:spcAft>
              <a:buClrTx/>
              <a:buSzTx/>
              <a:buFontTx/>
              <a:buNone/>
              <a:tabLst/>
              <a:defRPr/>
            </a:pPr>
            <a:r>
              <a:rPr kumimoji="0" lang="zh-CN" altLang="en-US" sz="2400" b="0" i="0" u="none" strike="noStrike" kern="1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尤其是在</a:t>
            </a:r>
            <a:r>
              <a:rPr lang="zh-CN" altLang="en-US" sz="2800" b="1" kern="100" dirty="0">
                <a:solidFill>
                  <a:schemeClr val="accent3">
                    <a:lumMod val="50000"/>
                  </a:schemeClr>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免疫识别</a:t>
            </a:r>
            <a:r>
              <a:rPr kumimoji="0" lang="zh-CN" altLang="en-US" sz="2400" b="0" i="0" u="none" strike="noStrike" kern="1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的生物过程中，糖</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zh-CN" altLang="en-US" sz="2400" b="0" i="0" u="none" strike="noStrike" kern="1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蛋白结合起到了决定性作用，直接关系到某类生物细胞是否能被某种病毒识别从而延续病毒的扩张，而这根源于生物细胞表面的糖链与外源蛋白的结合强度。因此，研究蛋白质与糖的结合对于理解生物学功能和疾病诊断预防具有重要意义。</a:t>
            </a:r>
            <a:endParaRPr kumimoji="0" lang="en-US" altLang="zh-CN" sz="2400" b="0" i="0" u="none" strike="noStrike" kern="1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spTree>
    <p:extLst>
      <p:ext uri="{BB962C8B-B14F-4D97-AF65-F5344CB8AC3E}">
        <p14:creationId xmlns:p14="http://schemas.microsoft.com/office/powerpoint/2010/main" val="42260814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 grpId="0"/>
      <p:bldP spid="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灯片编号占位符 2"/>
          <p:cNvSpPr txBox="1"/>
          <p:nvPr/>
        </p:nvSpPr>
        <p:spPr>
          <a:xfrm>
            <a:off x="9519252" y="6585355"/>
            <a:ext cx="9017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6EBB307F-9B35-4682-BDAD-5A15872FBB74}" type="slidenum">
              <a:rPr kumimoji="0" lang="zh-CN" altLang="en-US" sz="1400" b="0" i="0" u="none" strike="noStrike" kern="1200" cap="none" spc="0" normalizeH="0" baseline="0" noProof="0" smtClean="0">
                <a:ln>
                  <a:noFill/>
                </a:ln>
                <a:solidFill>
                  <a:srgbClr val="000000">
                    <a:tint val="75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zh-CN" altLang="en-US" sz="1400" b="0" i="0" u="none" strike="noStrike" kern="1200" cap="none" spc="0" normalizeH="0" baseline="0" noProof="0" dirty="0">
              <a:ln>
                <a:noFill/>
              </a:ln>
              <a:solidFill>
                <a:srgbClr val="000000">
                  <a:tint val="75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pic>
        <p:nvPicPr>
          <p:cNvPr id="16" name="图片 15">
            <a:extLst>
              <a:ext uri="{FF2B5EF4-FFF2-40B4-BE49-F238E27FC236}">
                <a16:creationId xmlns:a16="http://schemas.microsoft.com/office/drawing/2014/main" id="{28914021-B6DC-4892-EE7B-009D36A356EB}"/>
              </a:ext>
            </a:extLst>
          </p:cNvPr>
          <p:cNvPicPr>
            <a:picLocks noChangeAspect="1"/>
          </p:cNvPicPr>
          <p:nvPr/>
        </p:nvPicPr>
        <p:blipFill rotWithShape="1">
          <a:blip r:embed="rId3"/>
          <a:srcRect l="2322" t="6207" r="50077" b="3055"/>
          <a:stretch/>
        </p:blipFill>
        <p:spPr>
          <a:xfrm>
            <a:off x="1" y="3650466"/>
            <a:ext cx="3205708" cy="3207533"/>
          </a:xfrm>
          <a:prstGeom prst="rect">
            <a:avLst/>
          </a:prstGeom>
        </p:spPr>
      </p:pic>
      <p:grpSp>
        <p:nvGrpSpPr>
          <p:cNvPr id="43" name="组合 42">
            <a:extLst>
              <a:ext uri="{FF2B5EF4-FFF2-40B4-BE49-F238E27FC236}">
                <a16:creationId xmlns:a16="http://schemas.microsoft.com/office/drawing/2014/main" id="{5A007848-D07F-D705-9034-228E2A2E3A28}"/>
              </a:ext>
            </a:extLst>
          </p:cNvPr>
          <p:cNvGrpSpPr/>
          <p:nvPr/>
        </p:nvGrpSpPr>
        <p:grpSpPr>
          <a:xfrm>
            <a:off x="4097313" y="4928035"/>
            <a:ext cx="8615477" cy="1535212"/>
            <a:chOff x="4003444" y="3509450"/>
            <a:chExt cx="8615477" cy="1535212"/>
          </a:xfrm>
        </p:grpSpPr>
        <p:sp>
          <p:nvSpPr>
            <p:cNvPr id="41" name="矩形: 圆角 40">
              <a:extLst>
                <a:ext uri="{FF2B5EF4-FFF2-40B4-BE49-F238E27FC236}">
                  <a16:creationId xmlns:a16="http://schemas.microsoft.com/office/drawing/2014/main" id="{32A09E5A-3EAB-EBCD-314C-23CCC34033FA}"/>
                </a:ext>
              </a:extLst>
            </p:cNvPr>
            <p:cNvSpPr/>
            <p:nvPr/>
          </p:nvSpPr>
          <p:spPr>
            <a:xfrm>
              <a:off x="4003444" y="3509450"/>
              <a:ext cx="8615477" cy="1535212"/>
            </a:xfrm>
            <a:prstGeom prst="roundRect">
              <a:avLst>
                <a:gd name="adj" fmla="val 28056"/>
              </a:avLst>
            </a:prstGeom>
            <a:solidFill>
              <a:schemeClr val="accent4">
                <a:lumMod val="75000"/>
                <a:alpha val="30000"/>
              </a:schemeClr>
            </a:solidFill>
            <a:ln>
              <a:noFill/>
            </a:ln>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9" name="文本框 18">
              <a:extLst>
                <a:ext uri="{FF2B5EF4-FFF2-40B4-BE49-F238E27FC236}">
                  <a16:creationId xmlns:a16="http://schemas.microsoft.com/office/drawing/2014/main" id="{6A012ADD-B8EF-8F18-A7AB-C944E467F7E9}"/>
                </a:ext>
              </a:extLst>
            </p:cNvPr>
            <p:cNvSpPr txBox="1"/>
            <p:nvPr/>
          </p:nvSpPr>
          <p:spPr>
            <a:xfrm>
              <a:off x="4269172" y="3589331"/>
              <a:ext cx="5839494" cy="1292662"/>
            </a:xfrm>
            <a:prstGeom prst="rect">
              <a:avLst/>
            </a:prstGeom>
            <a:noFill/>
          </p:spPr>
          <p:txBody>
            <a:bodyPr wrap="square">
              <a:spAutoFit/>
            </a:bodyPr>
            <a:lstStyle/>
            <a:p>
              <a:pPr>
                <a:lnSpc>
                  <a:spcPct val="100000"/>
                </a:lnSpc>
                <a:spcBef>
                  <a:spcPts val="0"/>
                </a:spcBef>
                <a:spcAft>
                  <a:spcPts val="0"/>
                </a:spcAft>
              </a:pPr>
              <a:r>
                <a:rPr lang="zh-CN" altLang="en-US" sz="1800" dirty="0">
                  <a:effectLst/>
                </a:rPr>
                <a:t>糖结构</a:t>
              </a:r>
              <a:r>
                <a:rPr lang="zh-CN" altLang="en-US" sz="2400" b="1" dirty="0">
                  <a:effectLst/>
                </a:rPr>
                <a:t>复杂性</a:t>
              </a:r>
              <a:endParaRPr lang="en-US" altLang="zh-CN" sz="1800" dirty="0">
                <a:effectLst/>
              </a:endParaRPr>
            </a:p>
            <a:p>
              <a:pPr marL="285750" indent="-285750">
                <a:lnSpc>
                  <a:spcPct val="100000"/>
                </a:lnSpc>
                <a:spcBef>
                  <a:spcPts val="0"/>
                </a:spcBef>
                <a:spcAft>
                  <a:spcPts val="0"/>
                </a:spcAft>
                <a:buFont typeface="Wingdings" panose="05000000000000000000" pitchFamily="2" charset="2"/>
                <a:buChar char="Ø"/>
              </a:pPr>
              <a:r>
                <a:rPr lang="zh-CN" altLang="en-US" sz="1800" dirty="0">
                  <a:effectLst/>
                </a:rPr>
                <a:t>单糖种类多，同一结构还有不同构象</a:t>
              </a:r>
              <a:endParaRPr lang="en-US" altLang="zh-CN" sz="1800" dirty="0">
                <a:effectLst/>
              </a:endParaRPr>
            </a:p>
            <a:p>
              <a:pPr marL="285750" indent="-285750">
                <a:lnSpc>
                  <a:spcPct val="100000"/>
                </a:lnSpc>
                <a:spcBef>
                  <a:spcPts val="0"/>
                </a:spcBef>
                <a:spcAft>
                  <a:spcPts val="0"/>
                </a:spcAft>
                <a:buFont typeface="Wingdings" panose="05000000000000000000" pitchFamily="2" charset="2"/>
                <a:buChar char="Ø"/>
              </a:pPr>
              <a:r>
                <a:rPr lang="zh-CN" altLang="en-US" sz="1800" dirty="0">
                  <a:effectLst/>
                </a:rPr>
                <a:t>有不同种类的糖苷键</a:t>
              </a:r>
              <a:r>
                <a:rPr lang="zh-CN" altLang="en-US" dirty="0"/>
                <a:t>和</a:t>
              </a:r>
              <a:r>
                <a:rPr lang="zh-CN" altLang="en-US" sz="1800" dirty="0">
                  <a:effectLst/>
                </a:rPr>
                <a:t>多种修饰</a:t>
              </a:r>
              <a:endParaRPr lang="en-US" altLang="zh-CN" dirty="0"/>
            </a:p>
            <a:p>
              <a:pPr marL="285750" indent="-285750">
                <a:lnSpc>
                  <a:spcPct val="100000"/>
                </a:lnSpc>
                <a:spcBef>
                  <a:spcPts val="0"/>
                </a:spcBef>
                <a:spcAft>
                  <a:spcPts val="0"/>
                </a:spcAft>
                <a:buFont typeface="Wingdings" panose="05000000000000000000" pitchFamily="2" charset="2"/>
                <a:buChar char="Ø"/>
              </a:pPr>
              <a:r>
                <a:rPr lang="zh-CN" altLang="en-US" sz="1800" dirty="0">
                  <a:effectLst/>
                </a:rPr>
                <a:t>糖没有模板，仅靠酶催化合成</a:t>
              </a:r>
            </a:p>
          </p:txBody>
        </p:sp>
      </p:grpSp>
      <p:grpSp>
        <p:nvGrpSpPr>
          <p:cNvPr id="28" name="组合 27">
            <a:extLst>
              <a:ext uri="{FF2B5EF4-FFF2-40B4-BE49-F238E27FC236}">
                <a16:creationId xmlns:a16="http://schemas.microsoft.com/office/drawing/2014/main" id="{3187F3ED-56EF-D831-C8D3-C8F35BAA4FD6}"/>
              </a:ext>
            </a:extLst>
          </p:cNvPr>
          <p:cNvGrpSpPr/>
          <p:nvPr/>
        </p:nvGrpSpPr>
        <p:grpSpPr>
          <a:xfrm>
            <a:off x="6140847" y="3496579"/>
            <a:ext cx="4146431" cy="1314310"/>
            <a:chOff x="5000777" y="4424226"/>
            <a:chExt cx="4146431" cy="1314310"/>
          </a:xfrm>
        </p:grpSpPr>
        <p:pic>
          <p:nvPicPr>
            <p:cNvPr id="11" name="Picture 2">
              <a:extLst>
                <a:ext uri="{FF2B5EF4-FFF2-40B4-BE49-F238E27FC236}">
                  <a16:creationId xmlns:a16="http://schemas.microsoft.com/office/drawing/2014/main" id="{858A9809-16E0-777E-5621-F46FF06FAB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607" r="58077" b="22815"/>
            <a:stretch/>
          </p:blipFill>
          <p:spPr bwMode="auto">
            <a:xfrm>
              <a:off x="5203475" y="4424226"/>
              <a:ext cx="1508338" cy="102855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6DFC9809-02FD-BA66-73D7-C818E844CB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800" t="13682" b="17813"/>
            <a:stretch/>
          </p:blipFill>
          <p:spPr bwMode="auto">
            <a:xfrm>
              <a:off x="6914511" y="4424226"/>
              <a:ext cx="1714098" cy="906913"/>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D9AA9747-77A8-9D89-DBBF-1BE156F1C10E}"/>
                </a:ext>
              </a:extLst>
            </p:cNvPr>
            <p:cNvSpPr txBox="1"/>
            <p:nvPr/>
          </p:nvSpPr>
          <p:spPr>
            <a:xfrm>
              <a:off x="5000777" y="5241669"/>
              <a:ext cx="1916796" cy="496867"/>
            </a:xfrm>
            <a:prstGeom prst="rect">
              <a:avLst/>
            </a:prstGeom>
            <a:noFill/>
          </p:spPr>
          <p:txBody>
            <a:bodyPr wrap="square" rtlCol="0">
              <a:spAutoFit/>
            </a:bodyPr>
            <a:lstStyle/>
            <a:p>
              <a:pPr algn="ctr">
                <a:lnSpc>
                  <a:spcPct val="120000"/>
                </a:lnSpc>
                <a:spcBef>
                  <a:spcPts val="0"/>
                </a:spcBef>
                <a:spcAft>
                  <a:spcPts val="0"/>
                </a:spcAft>
              </a:pPr>
              <a:r>
                <a:rPr lang="en-US" altLang="zh-CN" sz="2400" dirty="0">
                  <a:solidFill>
                    <a:schemeClr val="tx1">
                      <a:lumMod val="85000"/>
                      <a:lumOff val="15000"/>
                    </a:schemeClr>
                  </a:solidFill>
                </a:rPr>
                <a:t>α</a:t>
              </a:r>
              <a:r>
                <a:rPr lang="en-US" altLang="zh-CN" sz="2400" dirty="0">
                  <a:solidFill>
                    <a:schemeClr val="tx1">
                      <a:lumMod val="85000"/>
                      <a:lumOff val="15000"/>
                    </a:schemeClr>
                  </a:solidFill>
                  <a:effectLst/>
                </a:rPr>
                <a:t>-D-</a:t>
              </a:r>
              <a:r>
                <a:rPr lang="en-US" altLang="zh-CN" sz="2400" dirty="0" err="1">
                  <a:solidFill>
                    <a:schemeClr val="tx1">
                      <a:lumMod val="85000"/>
                      <a:lumOff val="15000"/>
                    </a:schemeClr>
                  </a:solidFill>
                  <a:effectLst/>
                </a:rPr>
                <a:t>Glc</a:t>
              </a:r>
              <a:endParaRPr lang="zh-CN" altLang="en-US" sz="2400" dirty="0">
                <a:solidFill>
                  <a:schemeClr val="tx1">
                    <a:lumMod val="85000"/>
                    <a:lumOff val="15000"/>
                  </a:schemeClr>
                </a:solidFill>
                <a:effectLst/>
              </a:endParaRPr>
            </a:p>
          </p:txBody>
        </p:sp>
        <p:sp>
          <p:nvSpPr>
            <p:cNvPr id="21" name="文本框 20">
              <a:extLst>
                <a:ext uri="{FF2B5EF4-FFF2-40B4-BE49-F238E27FC236}">
                  <a16:creationId xmlns:a16="http://schemas.microsoft.com/office/drawing/2014/main" id="{ECF88BDE-3CC2-238C-EA19-59155B45DDB7}"/>
                </a:ext>
              </a:extLst>
            </p:cNvPr>
            <p:cNvSpPr txBox="1"/>
            <p:nvPr/>
          </p:nvSpPr>
          <p:spPr>
            <a:xfrm>
              <a:off x="6096000" y="5241668"/>
              <a:ext cx="3051208" cy="496867"/>
            </a:xfrm>
            <a:prstGeom prst="rect">
              <a:avLst/>
            </a:prstGeom>
            <a:noFill/>
          </p:spPr>
          <p:txBody>
            <a:bodyPr wrap="square" rtlCol="0">
              <a:spAutoFit/>
            </a:bodyPr>
            <a:lstStyle/>
            <a:p>
              <a:pPr algn="ctr">
                <a:lnSpc>
                  <a:spcPct val="120000"/>
                </a:lnSpc>
                <a:spcBef>
                  <a:spcPts val="0"/>
                </a:spcBef>
                <a:spcAft>
                  <a:spcPts val="0"/>
                </a:spcAft>
              </a:pPr>
              <a:r>
                <a:rPr lang="en-US" altLang="zh-CN" sz="2400" dirty="0">
                  <a:solidFill>
                    <a:schemeClr val="tx1">
                      <a:lumMod val="85000"/>
                      <a:lumOff val="15000"/>
                    </a:schemeClr>
                  </a:solidFill>
                  <a:effectLst/>
                </a:rPr>
                <a:t>β-D-</a:t>
              </a:r>
              <a:r>
                <a:rPr lang="en-US" altLang="zh-CN" sz="2400" dirty="0" err="1">
                  <a:solidFill>
                    <a:schemeClr val="tx1">
                      <a:lumMod val="85000"/>
                      <a:lumOff val="15000"/>
                    </a:schemeClr>
                  </a:solidFill>
                  <a:effectLst/>
                </a:rPr>
                <a:t>Glc</a:t>
              </a:r>
              <a:endParaRPr lang="zh-CN" altLang="en-US" sz="2400" dirty="0">
                <a:solidFill>
                  <a:schemeClr val="tx1">
                    <a:lumMod val="85000"/>
                    <a:lumOff val="15000"/>
                  </a:schemeClr>
                </a:solidFill>
                <a:effectLst/>
              </a:endParaRPr>
            </a:p>
          </p:txBody>
        </p:sp>
      </p:grpSp>
      <p:grpSp>
        <p:nvGrpSpPr>
          <p:cNvPr id="39" name="组合 38">
            <a:extLst>
              <a:ext uri="{FF2B5EF4-FFF2-40B4-BE49-F238E27FC236}">
                <a16:creationId xmlns:a16="http://schemas.microsoft.com/office/drawing/2014/main" id="{06AD3A65-9B96-640A-2173-7A96FA5601D4}"/>
              </a:ext>
            </a:extLst>
          </p:cNvPr>
          <p:cNvGrpSpPr/>
          <p:nvPr/>
        </p:nvGrpSpPr>
        <p:grpSpPr>
          <a:xfrm>
            <a:off x="3396372" y="1221724"/>
            <a:ext cx="9316418" cy="835288"/>
            <a:chOff x="4243958" y="1364380"/>
            <a:chExt cx="8615477" cy="835288"/>
          </a:xfrm>
        </p:grpSpPr>
        <p:sp>
          <p:nvSpPr>
            <p:cNvPr id="38" name="矩形: 圆角 37">
              <a:extLst>
                <a:ext uri="{FF2B5EF4-FFF2-40B4-BE49-F238E27FC236}">
                  <a16:creationId xmlns:a16="http://schemas.microsoft.com/office/drawing/2014/main" id="{E68E0B99-A8B4-5009-3996-C29C8EEAA77B}"/>
                </a:ext>
              </a:extLst>
            </p:cNvPr>
            <p:cNvSpPr/>
            <p:nvPr/>
          </p:nvSpPr>
          <p:spPr>
            <a:xfrm>
              <a:off x="4243958" y="1364380"/>
              <a:ext cx="8615477" cy="835288"/>
            </a:xfrm>
            <a:prstGeom prst="roundRect">
              <a:avLst>
                <a:gd name="adj" fmla="val 50000"/>
              </a:avLst>
            </a:prstGeom>
            <a:solidFill>
              <a:schemeClr val="accent3">
                <a:lumMod val="60000"/>
                <a:lumOff val="40000"/>
                <a:alpha val="30000"/>
              </a:schemeClr>
            </a:solidFill>
            <a:ln>
              <a:noFill/>
            </a:ln>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26" name="文本框 25">
              <a:extLst>
                <a:ext uri="{FF2B5EF4-FFF2-40B4-BE49-F238E27FC236}">
                  <a16:creationId xmlns:a16="http://schemas.microsoft.com/office/drawing/2014/main" id="{3A12AB45-45A6-6C48-3A14-9B62672CBA88}"/>
                </a:ext>
              </a:extLst>
            </p:cNvPr>
            <p:cNvSpPr txBox="1"/>
            <p:nvPr/>
          </p:nvSpPr>
          <p:spPr>
            <a:xfrm>
              <a:off x="4459707" y="1493263"/>
              <a:ext cx="4260997" cy="646331"/>
            </a:xfrm>
            <a:prstGeom prst="rect">
              <a:avLst/>
            </a:prstGeom>
            <a:noFill/>
          </p:spPr>
          <p:txBody>
            <a:bodyPr wrap="square">
              <a:spAutoFit/>
            </a:bodyPr>
            <a:lstStyle/>
            <a:p>
              <a:pPr>
                <a:lnSpc>
                  <a:spcPct val="100000"/>
                </a:lnSpc>
                <a:spcBef>
                  <a:spcPts val="0"/>
                </a:spcBef>
                <a:spcAft>
                  <a:spcPts val="0"/>
                </a:spcAft>
              </a:pPr>
              <a:r>
                <a:rPr lang="zh-CN" altLang="en-US" sz="1800" dirty="0">
                  <a:effectLst/>
                </a:rPr>
                <a:t>蛋白是</a:t>
              </a:r>
              <a:r>
                <a:rPr lang="zh-CN" altLang="en-US" sz="1800" b="1" dirty="0">
                  <a:effectLst/>
                </a:rPr>
                <a:t>直链线性结构</a:t>
              </a:r>
              <a:endParaRPr lang="en-US" altLang="zh-CN" b="1" dirty="0"/>
            </a:p>
            <a:p>
              <a:pPr>
                <a:lnSpc>
                  <a:spcPct val="100000"/>
                </a:lnSpc>
                <a:spcBef>
                  <a:spcPts val="0"/>
                </a:spcBef>
                <a:spcAft>
                  <a:spcPts val="0"/>
                </a:spcAft>
              </a:pPr>
              <a:r>
                <a:rPr lang="zh-CN" altLang="en-US" dirty="0"/>
                <a:t>通过螺旋、折叠相结合，</a:t>
              </a:r>
              <a:r>
                <a:rPr lang="zh-CN" altLang="en-US" sz="1800" dirty="0">
                  <a:effectLst/>
                </a:rPr>
                <a:t>结构较简单</a:t>
              </a:r>
            </a:p>
          </p:txBody>
        </p:sp>
      </p:grpSp>
      <p:pic>
        <p:nvPicPr>
          <p:cNvPr id="30" name="图片 29">
            <a:extLst>
              <a:ext uri="{FF2B5EF4-FFF2-40B4-BE49-F238E27FC236}">
                <a16:creationId xmlns:a16="http://schemas.microsoft.com/office/drawing/2014/main" id="{17B8D00A-2726-BA87-1E5F-D861640C137B}"/>
              </a:ext>
            </a:extLst>
          </p:cNvPr>
          <p:cNvPicPr>
            <a:picLocks noChangeAspect="1"/>
          </p:cNvPicPr>
          <p:nvPr/>
        </p:nvPicPr>
        <p:blipFill rotWithShape="1">
          <a:blip r:embed="rId5"/>
          <a:srcRect r="18207" b="-11005"/>
          <a:stretch/>
        </p:blipFill>
        <p:spPr>
          <a:xfrm>
            <a:off x="4460365" y="2085112"/>
            <a:ext cx="7740690" cy="1221712"/>
          </a:xfrm>
          <a:prstGeom prst="rect">
            <a:avLst/>
          </a:prstGeom>
        </p:spPr>
      </p:pic>
      <p:sp>
        <p:nvSpPr>
          <p:cNvPr id="33" name="文本框 32">
            <a:extLst>
              <a:ext uri="{FF2B5EF4-FFF2-40B4-BE49-F238E27FC236}">
                <a16:creationId xmlns:a16="http://schemas.microsoft.com/office/drawing/2014/main" id="{09751D4A-ED4F-5C9B-F9B3-7E5353E5A58E}"/>
              </a:ext>
            </a:extLst>
          </p:cNvPr>
          <p:cNvSpPr txBox="1"/>
          <p:nvPr/>
        </p:nvSpPr>
        <p:spPr>
          <a:xfrm>
            <a:off x="3182880" y="2329751"/>
            <a:ext cx="1442167" cy="1710468"/>
          </a:xfrm>
          <a:prstGeom prst="rect">
            <a:avLst/>
          </a:prstGeom>
          <a:noFill/>
        </p:spPr>
        <p:txBody>
          <a:bodyPr wrap="square" rtlCol="0">
            <a:spAutoFit/>
          </a:bodyPr>
          <a:lstStyle/>
          <a:p>
            <a:pPr algn="ctr">
              <a:lnSpc>
                <a:spcPct val="120000"/>
              </a:lnSpc>
              <a:spcBef>
                <a:spcPts val="0"/>
              </a:spcBef>
              <a:spcAft>
                <a:spcPts val="0"/>
              </a:spcAft>
            </a:pPr>
            <a:r>
              <a:rPr lang="en-US" altLang="zh-CN" sz="9600" dirty="0">
                <a:solidFill>
                  <a:srgbClr val="0070C0"/>
                </a:solidFill>
                <a:effectLst/>
                <a:latin typeface="+mj-lt"/>
                <a:ea typeface="德彪钢笔行书字库" panose="02000000000000000000" pitchFamily="50" charset="-122"/>
              </a:rPr>
              <a:t>vs</a:t>
            </a:r>
            <a:endParaRPr lang="zh-CN" altLang="en-US" sz="9600" dirty="0">
              <a:solidFill>
                <a:srgbClr val="0070C0"/>
              </a:solidFill>
              <a:effectLst/>
              <a:latin typeface="+mj-lt"/>
              <a:ea typeface="德彪钢笔行书字库" panose="02000000000000000000" pitchFamily="50" charset="-122"/>
            </a:endParaRPr>
          </a:p>
        </p:txBody>
      </p:sp>
      <p:sp>
        <p:nvSpPr>
          <p:cNvPr id="36" name="标注: 下箭头 35">
            <a:extLst>
              <a:ext uri="{FF2B5EF4-FFF2-40B4-BE49-F238E27FC236}">
                <a16:creationId xmlns:a16="http://schemas.microsoft.com/office/drawing/2014/main" id="{37FCD551-A101-9060-842F-E8B35BB2679B}"/>
              </a:ext>
            </a:extLst>
          </p:cNvPr>
          <p:cNvSpPr/>
          <p:nvPr/>
        </p:nvSpPr>
        <p:spPr>
          <a:xfrm>
            <a:off x="9639650" y="965449"/>
            <a:ext cx="1714098" cy="1292662"/>
          </a:xfrm>
          <a:prstGeom prst="downArrowCallout">
            <a:avLst>
              <a:gd name="adj1" fmla="val 13086"/>
              <a:gd name="adj2" fmla="val 12342"/>
              <a:gd name="adj3" fmla="val 25000"/>
              <a:gd name="adj4" fmla="val 75000"/>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94949"/>
                </a:solidFill>
              </a:rPr>
              <a:t>二肽</a:t>
            </a:r>
            <a:endParaRPr lang="en-US" altLang="zh-CN" dirty="0">
              <a:solidFill>
                <a:srgbClr val="494949"/>
              </a:solidFill>
            </a:endParaRPr>
          </a:p>
          <a:p>
            <a:pPr algn="ctr"/>
            <a:r>
              <a:rPr lang="en-US" altLang="zh-CN" sz="1800" dirty="0">
                <a:solidFill>
                  <a:srgbClr val="494949"/>
                </a:solidFill>
                <a:effectLst/>
              </a:rPr>
              <a:t>20*20*1=400</a:t>
            </a:r>
          </a:p>
        </p:txBody>
      </p:sp>
      <p:sp>
        <p:nvSpPr>
          <p:cNvPr id="37" name="标注: 下箭头 36">
            <a:extLst>
              <a:ext uri="{FF2B5EF4-FFF2-40B4-BE49-F238E27FC236}">
                <a16:creationId xmlns:a16="http://schemas.microsoft.com/office/drawing/2014/main" id="{61A98423-7D9B-2073-A367-C380C09CCE10}"/>
              </a:ext>
            </a:extLst>
          </p:cNvPr>
          <p:cNvSpPr/>
          <p:nvPr/>
        </p:nvSpPr>
        <p:spPr>
          <a:xfrm>
            <a:off x="9842637" y="3518226"/>
            <a:ext cx="1714098" cy="1292662"/>
          </a:xfrm>
          <a:prstGeom prst="downArrowCallout">
            <a:avLst>
              <a:gd name="adj1" fmla="val 13086"/>
              <a:gd name="adj2" fmla="val 12342"/>
              <a:gd name="adj3" fmla="val 25000"/>
              <a:gd name="adj4" fmla="val 75000"/>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94949"/>
                </a:solidFill>
              </a:rPr>
              <a:t>二</a:t>
            </a:r>
            <a:r>
              <a:rPr lang="zh-CN" altLang="en-US" sz="1800" dirty="0">
                <a:solidFill>
                  <a:srgbClr val="494949"/>
                </a:solidFill>
                <a:effectLst/>
              </a:rPr>
              <a:t>糖</a:t>
            </a:r>
            <a:endParaRPr lang="en-US" altLang="zh-CN" sz="1800" dirty="0">
              <a:solidFill>
                <a:srgbClr val="494949"/>
              </a:solidFill>
              <a:effectLst/>
            </a:endParaRPr>
          </a:p>
          <a:p>
            <a:pPr algn="ctr"/>
            <a:r>
              <a:rPr lang="en-US" altLang="zh-CN" sz="1800" dirty="0">
                <a:solidFill>
                  <a:srgbClr val="494949"/>
                </a:solidFill>
                <a:effectLst/>
              </a:rPr>
              <a:t>16*16*4=1024</a:t>
            </a:r>
          </a:p>
        </p:txBody>
      </p:sp>
      <p:sp>
        <p:nvSpPr>
          <p:cNvPr id="47" name="文本框 46">
            <a:extLst>
              <a:ext uri="{FF2B5EF4-FFF2-40B4-BE49-F238E27FC236}">
                <a16:creationId xmlns:a16="http://schemas.microsoft.com/office/drawing/2014/main" id="{27511DC8-5B8F-0AE7-A967-B60EC98CABB1}"/>
              </a:ext>
            </a:extLst>
          </p:cNvPr>
          <p:cNvSpPr txBox="1"/>
          <p:nvPr/>
        </p:nvSpPr>
        <p:spPr>
          <a:xfrm>
            <a:off x="1654311" y="3629188"/>
            <a:ext cx="4689262" cy="1105275"/>
          </a:xfrm>
          <a:prstGeom prst="rect">
            <a:avLst/>
          </a:prstGeom>
          <a:noFill/>
        </p:spPr>
        <p:txBody>
          <a:bodyPr wrap="square" rtlCol="0">
            <a:spAutoFit/>
          </a:bodyPr>
          <a:lstStyle/>
          <a:p>
            <a:pPr algn="ctr">
              <a:lnSpc>
                <a:spcPct val="120000"/>
              </a:lnSpc>
              <a:spcBef>
                <a:spcPts val="0"/>
              </a:spcBef>
              <a:spcAft>
                <a:spcPts val="0"/>
              </a:spcAft>
            </a:pPr>
            <a:r>
              <a:rPr lang="en-US" altLang="zh-CN" sz="6000" b="1" dirty="0"/>
              <a:t>S</a:t>
            </a:r>
            <a:r>
              <a:rPr lang="en-US" altLang="zh-CN" sz="6000" b="1" dirty="0">
                <a:effectLst/>
              </a:rPr>
              <a:t>accharide</a:t>
            </a:r>
            <a:endParaRPr lang="zh-CN" altLang="en-US" sz="6000" b="1" dirty="0">
              <a:effectLst/>
            </a:endParaRPr>
          </a:p>
        </p:txBody>
      </p:sp>
      <p:pic>
        <p:nvPicPr>
          <p:cNvPr id="15" name="图片 14">
            <a:extLst>
              <a:ext uri="{FF2B5EF4-FFF2-40B4-BE49-F238E27FC236}">
                <a16:creationId xmlns:a16="http://schemas.microsoft.com/office/drawing/2014/main" id="{7FF4E7DB-66E7-6A5D-4C21-3B4255E06843}"/>
              </a:ext>
            </a:extLst>
          </p:cNvPr>
          <p:cNvPicPr>
            <a:picLocks noChangeAspect="1"/>
          </p:cNvPicPr>
          <p:nvPr/>
        </p:nvPicPr>
        <p:blipFill rotWithShape="1">
          <a:blip r:embed="rId6"/>
          <a:srcRect l="3563" t="2544" r="4787" b="4020"/>
          <a:stretch/>
        </p:blipFill>
        <p:spPr>
          <a:xfrm>
            <a:off x="-289584" y="898012"/>
            <a:ext cx="3112000" cy="2374199"/>
          </a:xfrm>
          <a:prstGeom prst="rect">
            <a:avLst/>
          </a:prstGeom>
        </p:spPr>
      </p:pic>
      <p:sp>
        <p:nvSpPr>
          <p:cNvPr id="44" name="文本框 43">
            <a:extLst>
              <a:ext uri="{FF2B5EF4-FFF2-40B4-BE49-F238E27FC236}">
                <a16:creationId xmlns:a16="http://schemas.microsoft.com/office/drawing/2014/main" id="{112BB62A-7B31-EFF7-537E-8112AE64BFA7}"/>
              </a:ext>
            </a:extLst>
          </p:cNvPr>
          <p:cNvSpPr txBox="1"/>
          <p:nvPr/>
        </p:nvSpPr>
        <p:spPr>
          <a:xfrm>
            <a:off x="1900547" y="1948687"/>
            <a:ext cx="3256709" cy="1103700"/>
          </a:xfrm>
          <a:prstGeom prst="rect">
            <a:avLst/>
          </a:prstGeom>
          <a:noFill/>
        </p:spPr>
        <p:txBody>
          <a:bodyPr wrap="square" rtlCol="0">
            <a:spAutoFit/>
          </a:bodyPr>
          <a:lstStyle/>
          <a:p>
            <a:pPr algn="ctr">
              <a:lnSpc>
                <a:spcPct val="120000"/>
              </a:lnSpc>
            </a:pPr>
            <a:r>
              <a:rPr lang="en-US" altLang="zh-CN" sz="6000" b="1" dirty="0"/>
              <a:t>Proteins</a:t>
            </a:r>
            <a:endParaRPr lang="zh-CN" altLang="en-US" sz="6000" b="1" dirty="0"/>
          </a:p>
        </p:txBody>
      </p:sp>
      <p:sp>
        <p:nvSpPr>
          <p:cNvPr id="2" name="文本框 1">
            <a:extLst>
              <a:ext uri="{FF2B5EF4-FFF2-40B4-BE49-F238E27FC236}">
                <a16:creationId xmlns:a16="http://schemas.microsoft.com/office/drawing/2014/main" id="{E0120DA1-0465-B85F-FB7E-225960C9DC18}"/>
              </a:ext>
            </a:extLst>
          </p:cNvPr>
          <p:cNvSpPr txBox="1"/>
          <p:nvPr/>
        </p:nvSpPr>
        <p:spPr>
          <a:xfrm>
            <a:off x="0" y="2980903"/>
            <a:ext cx="3256710" cy="369332"/>
          </a:xfrm>
          <a:prstGeom prst="rect">
            <a:avLst/>
          </a:prstGeom>
          <a:noFill/>
        </p:spPr>
        <p:txBody>
          <a:bodyPr wrap="square">
            <a:spAutoFit/>
          </a:bodyPr>
          <a:lstStyle/>
          <a:p>
            <a:r>
              <a:rPr lang="zh-CN" altLang="en-US" dirty="0"/>
              <a:t>人的siglec -</a:t>
            </a:r>
            <a:r>
              <a:rPr lang="en-US" altLang="zh-CN" dirty="0"/>
              <a:t>8</a:t>
            </a:r>
            <a:r>
              <a:rPr lang="zh-CN" altLang="en-US" dirty="0"/>
              <a:t>结构域</a:t>
            </a:r>
          </a:p>
        </p:txBody>
      </p:sp>
      <p:sp>
        <p:nvSpPr>
          <p:cNvPr id="3" name="文本框 2">
            <a:extLst>
              <a:ext uri="{FF2B5EF4-FFF2-40B4-BE49-F238E27FC236}">
                <a16:creationId xmlns:a16="http://schemas.microsoft.com/office/drawing/2014/main" id="{D13099F7-A399-AD7B-B747-D4793715FD5E}"/>
              </a:ext>
            </a:extLst>
          </p:cNvPr>
          <p:cNvSpPr txBox="1"/>
          <p:nvPr/>
        </p:nvSpPr>
        <p:spPr>
          <a:xfrm>
            <a:off x="0" y="3343492"/>
            <a:ext cx="2868328" cy="369332"/>
          </a:xfrm>
          <a:prstGeom prst="rect">
            <a:avLst/>
          </a:prstGeom>
          <a:noFill/>
        </p:spPr>
        <p:txBody>
          <a:bodyPr wrap="square">
            <a:spAutoFit/>
          </a:bodyPr>
          <a:lstStyle/>
          <a:p>
            <a:r>
              <a:rPr lang="zh-CN" altLang="en-US" dirty="0"/>
              <a:t>人的siglecl-8与唾液酸结合</a:t>
            </a:r>
          </a:p>
        </p:txBody>
      </p:sp>
      <p:sp>
        <p:nvSpPr>
          <p:cNvPr id="4" name="文本框 3">
            <a:extLst>
              <a:ext uri="{FF2B5EF4-FFF2-40B4-BE49-F238E27FC236}">
                <a16:creationId xmlns:a16="http://schemas.microsoft.com/office/drawing/2014/main" id="{B43412CB-7507-8176-5ABE-EDDDEC1035F3}"/>
              </a:ext>
            </a:extLst>
          </p:cNvPr>
          <p:cNvSpPr txBox="1"/>
          <p:nvPr/>
        </p:nvSpPr>
        <p:spPr>
          <a:xfrm>
            <a:off x="1652927" y="1092077"/>
            <a:ext cx="1714098" cy="827150"/>
          </a:xfrm>
          <a:prstGeom prst="rect">
            <a:avLst/>
          </a:prstGeom>
          <a:noFill/>
        </p:spPr>
        <p:txBody>
          <a:bodyPr wrap="square" rtlCol="0">
            <a:spAutoFit/>
          </a:bodyPr>
          <a:lstStyle/>
          <a:p>
            <a:pPr algn="ctr">
              <a:lnSpc>
                <a:spcPct val="120000"/>
              </a:lnSpc>
              <a:spcBef>
                <a:spcPts val="0"/>
              </a:spcBef>
              <a:spcAft>
                <a:spcPts val="0"/>
              </a:spcAft>
            </a:pPr>
            <a:r>
              <a:rPr lang="zh-CN" altLang="en-US" sz="4400" b="1" dirty="0">
                <a:solidFill>
                  <a:srgbClr val="0058A8"/>
                </a:solidFill>
                <a:effectLst>
                  <a:outerShdw blurRad="38100" dist="38100" dir="2700000" algn="tl">
                    <a:srgbClr val="000000">
                      <a:alpha val="43137"/>
                    </a:srgbClr>
                  </a:outerShdw>
                </a:effectLst>
              </a:rPr>
              <a:t>挑战</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p:cTn id="31" dur="1000" fill="hold"/>
                                        <p:tgtEl>
                                          <p:spTgt spid="44"/>
                                        </p:tgtEl>
                                        <p:attrNameLst>
                                          <p:attrName>ppt_w</p:attrName>
                                        </p:attrNameLst>
                                      </p:cBhvr>
                                      <p:tavLst>
                                        <p:tav tm="0">
                                          <p:val>
                                            <p:fltVal val="0"/>
                                          </p:val>
                                        </p:tav>
                                        <p:tav tm="100000">
                                          <p:val>
                                            <p:strVal val="#ppt_w"/>
                                          </p:val>
                                        </p:tav>
                                      </p:tavLst>
                                    </p:anim>
                                    <p:anim calcmode="lin" valueType="num">
                                      <p:cBhvr>
                                        <p:cTn id="32" dur="1000" fill="hold"/>
                                        <p:tgtEl>
                                          <p:spTgt spid="44"/>
                                        </p:tgtEl>
                                        <p:attrNameLst>
                                          <p:attrName>ppt_h</p:attrName>
                                        </p:attrNameLst>
                                      </p:cBhvr>
                                      <p:tavLst>
                                        <p:tav tm="0">
                                          <p:val>
                                            <p:fltVal val="0"/>
                                          </p:val>
                                        </p:tav>
                                        <p:tav tm="100000">
                                          <p:val>
                                            <p:strVal val="#ppt_h"/>
                                          </p:val>
                                        </p:tav>
                                      </p:tavLst>
                                    </p:anim>
                                    <p:anim calcmode="lin" valueType="num">
                                      <p:cBhvr>
                                        <p:cTn id="33" dur="1000" fill="hold"/>
                                        <p:tgtEl>
                                          <p:spTgt spid="44"/>
                                        </p:tgtEl>
                                        <p:attrNameLst>
                                          <p:attrName>style.rotation</p:attrName>
                                        </p:attrNameLst>
                                      </p:cBhvr>
                                      <p:tavLst>
                                        <p:tav tm="0">
                                          <p:val>
                                            <p:fltVal val="90"/>
                                          </p:val>
                                        </p:tav>
                                        <p:tav tm="100000">
                                          <p:val>
                                            <p:fltVal val="0"/>
                                          </p:val>
                                        </p:tav>
                                      </p:tavLst>
                                    </p:anim>
                                    <p:animEffect transition="in" filter="fade">
                                      <p:cBhvr>
                                        <p:cTn id="34" dur="1000"/>
                                        <p:tgtEl>
                                          <p:spTgt spid="44"/>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p:cTn id="37" dur="1000" fill="hold"/>
                                        <p:tgtEl>
                                          <p:spTgt spid="47"/>
                                        </p:tgtEl>
                                        <p:attrNameLst>
                                          <p:attrName>ppt_w</p:attrName>
                                        </p:attrNameLst>
                                      </p:cBhvr>
                                      <p:tavLst>
                                        <p:tav tm="0">
                                          <p:val>
                                            <p:fltVal val="0"/>
                                          </p:val>
                                        </p:tav>
                                        <p:tav tm="100000">
                                          <p:val>
                                            <p:strVal val="#ppt_w"/>
                                          </p:val>
                                        </p:tav>
                                      </p:tavLst>
                                    </p:anim>
                                    <p:anim calcmode="lin" valueType="num">
                                      <p:cBhvr>
                                        <p:cTn id="38" dur="1000" fill="hold"/>
                                        <p:tgtEl>
                                          <p:spTgt spid="47"/>
                                        </p:tgtEl>
                                        <p:attrNameLst>
                                          <p:attrName>ppt_h</p:attrName>
                                        </p:attrNameLst>
                                      </p:cBhvr>
                                      <p:tavLst>
                                        <p:tav tm="0">
                                          <p:val>
                                            <p:fltVal val="0"/>
                                          </p:val>
                                        </p:tav>
                                        <p:tav tm="100000">
                                          <p:val>
                                            <p:strVal val="#ppt_h"/>
                                          </p:val>
                                        </p:tav>
                                      </p:tavLst>
                                    </p:anim>
                                    <p:anim calcmode="lin" valueType="num">
                                      <p:cBhvr>
                                        <p:cTn id="39" dur="1000" fill="hold"/>
                                        <p:tgtEl>
                                          <p:spTgt spid="47"/>
                                        </p:tgtEl>
                                        <p:attrNameLst>
                                          <p:attrName>style.rotation</p:attrName>
                                        </p:attrNameLst>
                                      </p:cBhvr>
                                      <p:tavLst>
                                        <p:tav tm="0">
                                          <p:val>
                                            <p:fltVal val="90"/>
                                          </p:val>
                                        </p:tav>
                                        <p:tav tm="100000">
                                          <p:val>
                                            <p:fltVal val="0"/>
                                          </p:val>
                                        </p:tav>
                                      </p:tavLst>
                                    </p:anim>
                                    <p:animEffect transition="in" filter="fade">
                                      <p:cBhvr>
                                        <p:cTn id="40" dur="1000"/>
                                        <p:tgtEl>
                                          <p:spTgt spid="47"/>
                                        </p:tgtEl>
                                      </p:cBhvr>
                                    </p:animEffect>
                                  </p:childTnLst>
                                </p:cTn>
                              </p:par>
                              <p:par>
                                <p:cTn id="41" presetID="2" presetClass="entr" presetSubtype="4"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additive="base">
                                        <p:cTn id="49" dur="500" fill="hold"/>
                                        <p:tgtEl>
                                          <p:spTgt spid="39"/>
                                        </p:tgtEl>
                                        <p:attrNameLst>
                                          <p:attrName>ppt_x</p:attrName>
                                        </p:attrNameLst>
                                      </p:cBhvr>
                                      <p:tavLst>
                                        <p:tav tm="0">
                                          <p:val>
                                            <p:strVal val="1+#ppt_w/2"/>
                                          </p:val>
                                        </p:tav>
                                        <p:tav tm="100000">
                                          <p:val>
                                            <p:strVal val="#ppt_x"/>
                                          </p:val>
                                        </p:tav>
                                      </p:tavLst>
                                    </p:anim>
                                    <p:anim calcmode="lin" valueType="num">
                                      <p:cBhvr additive="base">
                                        <p:cTn id="50" dur="500" fill="hold"/>
                                        <p:tgtEl>
                                          <p:spTgt spid="39"/>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fill="hold"/>
                                        <p:tgtEl>
                                          <p:spTgt spid="30"/>
                                        </p:tgtEl>
                                        <p:attrNameLst>
                                          <p:attrName>ppt_x</p:attrName>
                                        </p:attrNameLst>
                                      </p:cBhvr>
                                      <p:tavLst>
                                        <p:tav tm="0">
                                          <p:val>
                                            <p:strVal val="1+#ppt_w/2"/>
                                          </p:val>
                                        </p:tav>
                                        <p:tav tm="100000">
                                          <p:val>
                                            <p:strVal val="#ppt_x"/>
                                          </p:val>
                                        </p:tav>
                                      </p:tavLst>
                                    </p:anim>
                                    <p:anim calcmode="lin" valueType="num">
                                      <p:cBhvr additive="base">
                                        <p:cTn id="54"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fill="hold"/>
                                        <p:tgtEl>
                                          <p:spTgt spid="28"/>
                                        </p:tgtEl>
                                        <p:attrNameLst>
                                          <p:attrName>ppt_x</p:attrName>
                                        </p:attrNameLst>
                                      </p:cBhvr>
                                      <p:tavLst>
                                        <p:tav tm="0">
                                          <p:val>
                                            <p:strVal val="1+#ppt_w/2"/>
                                          </p:val>
                                        </p:tav>
                                        <p:tav tm="100000">
                                          <p:val>
                                            <p:strVal val="#ppt_x"/>
                                          </p:val>
                                        </p:tav>
                                      </p:tavLst>
                                    </p:anim>
                                    <p:anim calcmode="lin" valueType="num">
                                      <p:cBhvr additive="base">
                                        <p:cTn id="60" dur="500" fill="hold"/>
                                        <p:tgtEl>
                                          <p:spTgt spid="28"/>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43"/>
                                        </p:tgtEl>
                                        <p:attrNameLst>
                                          <p:attrName>style.visibility</p:attrName>
                                        </p:attrNameLst>
                                      </p:cBhvr>
                                      <p:to>
                                        <p:strVal val="visible"/>
                                      </p:to>
                                    </p:set>
                                    <p:anim calcmode="lin" valueType="num">
                                      <p:cBhvr additive="base">
                                        <p:cTn id="63" dur="500" fill="hold"/>
                                        <p:tgtEl>
                                          <p:spTgt spid="43"/>
                                        </p:tgtEl>
                                        <p:attrNameLst>
                                          <p:attrName>ppt_x</p:attrName>
                                        </p:attrNameLst>
                                      </p:cBhvr>
                                      <p:tavLst>
                                        <p:tav tm="0">
                                          <p:val>
                                            <p:strVal val="1+#ppt_w/2"/>
                                          </p:val>
                                        </p:tav>
                                        <p:tav tm="100000">
                                          <p:val>
                                            <p:strVal val="#ppt_x"/>
                                          </p:val>
                                        </p:tav>
                                      </p:tavLst>
                                    </p:anim>
                                    <p:anim calcmode="lin" valueType="num">
                                      <p:cBhvr additive="base">
                                        <p:cTn id="64"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2000"/>
                                        <p:tgtEl>
                                          <p:spTgt spid="36"/>
                                        </p:tgtEl>
                                      </p:cBhvr>
                                    </p:animEffect>
                                    <p:anim calcmode="lin" valueType="num">
                                      <p:cBhvr>
                                        <p:cTn id="70" dur="2000" fill="hold"/>
                                        <p:tgtEl>
                                          <p:spTgt spid="36"/>
                                        </p:tgtEl>
                                        <p:attrNameLst>
                                          <p:attrName>ppt_w</p:attrName>
                                        </p:attrNameLst>
                                      </p:cBhvr>
                                      <p:tavLst>
                                        <p:tav tm="0" fmla="#ppt_w*sin(2.5*pi*$)">
                                          <p:val>
                                            <p:fltVal val="0"/>
                                          </p:val>
                                        </p:tav>
                                        <p:tav tm="100000">
                                          <p:val>
                                            <p:fltVal val="1"/>
                                          </p:val>
                                        </p:tav>
                                      </p:tavLst>
                                    </p:anim>
                                    <p:anim calcmode="lin" valueType="num">
                                      <p:cBhvr>
                                        <p:cTn id="71" dur="2000" fill="hold"/>
                                        <p:tgtEl>
                                          <p:spTgt spid="36"/>
                                        </p:tgtEl>
                                        <p:attrNameLst>
                                          <p:attrName>ppt_h</p:attrName>
                                        </p:attrNameLst>
                                      </p:cBhvr>
                                      <p:tavLst>
                                        <p:tav tm="0">
                                          <p:val>
                                            <p:strVal val="#ppt_h"/>
                                          </p:val>
                                        </p:tav>
                                        <p:tav tm="100000">
                                          <p:val>
                                            <p:strVal val="#ppt_h"/>
                                          </p:val>
                                        </p:tav>
                                      </p:tavLst>
                                    </p:anim>
                                  </p:childTnLst>
                                </p:cTn>
                              </p:par>
                              <p:par>
                                <p:cTn id="72" presetID="45" presetClass="entr" presetSubtype="0" fill="hold" grpId="0"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2000"/>
                                        <p:tgtEl>
                                          <p:spTgt spid="37"/>
                                        </p:tgtEl>
                                      </p:cBhvr>
                                    </p:animEffect>
                                    <p:anim calcmode="lin" valueType="num">
                                      <p:cBhvr>
                                        <p:cTn id="75" dur="2000" fill="hold"/>
                                        <p:tgtEl>
                                          <p:spTgt spid="37"/>
                                        </p:tgtEl>
                                        <p:attrNameLst>
                                          <p:attrName>ppt_w</p:attrName>
                                        </p:attrNameLst>
                                      </p:cBhvr>
                                      <p:tavLst>
                                        <p:tav tm="0" fmla="#ppt_w*sin(2.5*pi*$)">
                                          <p:val>
                                            <p:fltVal val="0"/>
                                          </p:val>
                                        </p:tav>
                                        <p:tav tm="100000">
                                          <p:val>
                                            <p:fltVal val="1"/>
                                          </p:val>
                                        </p:tav>
                                      </p:tavLst>
                                    </p:anim>
                                    <p:anim calcmode="lin" valueType="num">
                                      <p:cBhvr>
                                        <p:cTn id="76" dur="2000" fill="hold"/>
                                        <p:tgtEl>
                                          <p:spTgt spid="3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animBg="1"/>
      <p:bldP spid="37" grpId="0" animBg="1"/>
      <p:bldP spid="47" grpId="0"/>
      <p:bldP spid="44" grpId="0"/>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五边形 21">
            <a:extLst>
              <a:ext uri="{FF2B5EF4-FFF2-40B4-BE49-F238E27FC236}">
                <a16:creationId xmlns:a16="http://schemas.microsoft.com/office/drawing/2014/main" id="{2A923F9D-7617-D0E9-F39A-275C03AC25D2}"/>
              </a:ext>
            </a:extLst>
          </p:cNvPr>
          <p:cNvSpPr/>
          <p:nvPr/>
        </p:nvSpPr>
        <p:spPr>
          <a:xfrm>
            <a:off x="0" y="1737928"/>
            <a:ext cx="1749869" cy="365125"/>
          </a:xfrm>
          <a:prstGeom prst="homePlate">
            <a:avLst>
              <a:gd name="adj" fmla="val 317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3" name="灯片编号占位符 2"/>
          <p:cNvSpPr>
            <a:spLocks noGrp="1"/>
          </p:cNvSpPr>
          <p:nvPr>
            <p:ph type="sldNum" sz="quarter" idx="4294967295"/>
          </p:nvPr>
        </p:nvSpPr>
        <p:spPr>
          <a:xfrm>
            <a:off x="11290300" y="6303963"/>
            <a:ext cx="9017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BB307F-9B35-4682-BDAD-5A15872FBB74}" type="slidenum">
              <a:rPr kumimoji="0" lang="zh-CN" altLang="en-US" sz="1400" b="0" i="0" u="none" strike="noStrike" kern="1200" cap="none" spc="0" normalizeH="0" baseline="0" noProof="0" smtClean="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zh-CN" altLang="en-US" sz="14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2" name="标题 1">
            <a:extLst>
              <a:ext uri="{FF2B5EF4-FFF2-40B4-BE49-F238E27FC236}">
                <a16:creationId xmlns:a16="http://schemas.microsoft.com/office/drawing/2014/main" id="{7D7D3E23-4E8F-B091-43C7-05585B7D6FF0}"/>
              </a:ext>
            </a:extLst>
          </p:cNvPr>
          <p:cNvSpPr txBox="1"/>
          <p:nvPr/>
        </p:nvSpPr>
        <p:spPr>
          <a:xfrm>
            <a:off x="1847216" y="908074"/>
            <a:ext cx="10344784" cy="690919"/>
          </a:xfrm>
          <a:prstGeom prst="rect">
            <a:avLst/>
          </a:prstGeom>
          <a:solidFill>
            <a:schemeClr val="accent3">
              <a:lumMod val="20000"/>
              <a:lumOff val="80000"/>
            </a:schemeClr>
          </a:solidFill>
          <a:ln>
            <a:noFill/>
          </a:ln>
          <a:effectLst/>
        </p:spPr>
        <p:txBody>
          <a:bodyPr wrap="square" lIns="79553" tIns="39776" rIns="79553" bIns="39776">
            <a:noAutofit/>
          </a:bodyPr>
          <a:lstStyle>
            <a:lvl1pPr algn="l" defTabSz="914400" rtl="0" eaLnBrk="1" latinLnBrk="0" hangingPunct="1">
              <a:lnSpc>
                <a:spcPct val="90000"/>
              </a:lnSpc>
              <a:spcBef>
                <a:spcPct val="0"/>
              </a:spcBef>
              <a:buNone/>
              <a:defRPr sz="4400" kern="1200">
                <a:solidFill>
                  <a:schemeClr val="tx1"/>
                </a:solidFill>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2785" b="1" i="0" u="none" strike="noStrike" kern="1200" cap="none" spc="0" normalizeH="0" baseline="0" noProof="0" dirty="0">
                <a:ln>
                  <a:noFill/>
                </a:ln>
                <a:solidFill>
                  <a:srgbClr val="0058A8"/>
                </a:solidFill>
                <a:effectLst>
                  <a:outerShdw blurRad="50800" dist="38100" dir="2700000" algn="tl" rotWithShape="0">
                    <a:prstClr val="black">
                      <a:alpha val="40000"/>
                    </a:prstClr>
                  </a:outerShdw>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基于神经网络的蛋白质</a:t>
            </a:r>
            <a:r>
              <a:rPr kumimoji="0" lang="en-US" altLang="zh-CN" sz="2785" b="1" i="0" u="none" strike="noStrike" kern="1200" cap="none" spc="0" normalizeH="0" baseline="0" noProof="0" dirty="0">
                <a:ln>
                  <a:noFill/>
                </a:ln>
                <a:solidFill>
                  <a:srgbClr val="0058A8"/>
                </a:solidFill>
                <a:effectLst>
                  <a:outerShdw blurRad="50800" dist="38100" dir="2700000" algn="tl" rotWithShape="0">
                    <a:prstClr val="black">
                      <a:alpha val="40000"/>
                    </a:prstClr>
                  </a:outerShdw>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a:t>
            </a:r>
            <a:r>
              <a:rPr kumimoji="0" lang="zh-CN" altLang="en-US" sz="2785" b="1" i="0" u="none" strike="noStrike" kern="1200" cap="none" spc="0" normalizeH="0" baseline="0" noProof="0" dirty="0">
                <a:ln>
                  <a:noFill/>
                </a:ln>
                <a:solidFill>
                  <a:srgbClr val="0058A8"/>
                </a:solidFill>
                <a:effectLst>
                  <a:outerShdw blurRad="50800" dist="38100" dir="2700000" algn="tl" rotWithShape="0">
                    <a:prstClr val="black">
                      <a:alpha val="40000"/>
                    </a:prstClr>
                  </a:outerShdw>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多糖相互作用研究</a:t>
            </a:r>
          </a:p>
          <a:p>
            <a:pPr marL="0" marR="0" lvl="0" indent="0" algn="ctr" defTabSz="914400" rtl="0" eaLnBrk="1" fontAlgn="auto" latinLnBrk="0" hangingPunct="1">
              <a:lnSpc>
                <a:spcPct val="150000"/>
              </a:lnSpc>
              <a:spcBef>
                <a:spcPct val="0"/>
              </a:spcBef>
              <a:spcAft>
                <a:spcPts val="0"/>
              </a:spcAft>
              <a:buClrTx/>
              <a:buSzTx/>
              <a:buFontTx/>
              <a:buNone/>
              <a:tabLst/>
              <a:defRPr/>
            </a:pPr>
            <a:endParaRPr kumimoji="0" lang="zh-CN" altLang="en-US" sz="2785" b="1" i="0" u="none" strike="noStrike" kern="1200" cap="none" spc="0" normalizeH="0" baseline="0" noProof="0" dirty="0">
              <a:ln>
                <a:noFill/>
              </a:ln>
              <a:solidFill>
                <a:srgbClr val="005825"/>
              </a:solidFill>
              <a:effectLst>
                <a:outerShdw blurRad="50800" dist="38100" dir="2700000" algn="tl" rotWithShape="0">
                  <a:prstClr val="black">
                    <a:alpha val="40000"/>
                  </a:prstClr>
                </a:outerShdw>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pic>
        <p:nvPicPr>
          <p:cNvPr id="24" name="Picture 4">
            <a:extLst>
              <a:ext uri="{FF2B5EF4-FFF2-40B4-BE49-F238E27FC236}">
                <a16:creationId xmlns:a16="http://schemas.microsoft.com/office/drawing/2014/main" id="{C8F77378-CCE3-9DD3-E9B9-0628BF31E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1278" y="1857286"/>
            <a:ext cx="5364794" cy="456603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a:extLst>
              <a:ext uri="{FF2B5EF4-FFF2-40B4-BE49-F238E27FC236}">
                <a16:creationId xmlns:a16="http://schemas.microsoft.com/office/drawing/2014/main" id="{4672B4D2-5970-72D1-8721-34345A585FB1}"/>
              </a:ext>
            </a:extLst>
          </p:cNvPr>
          <p:cNvGrpSpPr/>
          <p:nvPr/>
        </p:nvGrpSpPr>
        <p:grpSpPr>
          <a:xfrm>
            <a:off x="2212853" y="1612233"/>
            <a:ext cx="5621303" cy="994960"/>
            <a:chOff x="2050763" y="1458841"/>
            <a:chExt cx="5621303" cy="994960"/>
          </a:xfrm>
        </p:grpSpPr>
        <p:sp>
          <p:nvSpPr>
            <p:cNvPr id="5" name="矩形 4">
              <a:extLst>
                <a:ext uri="{FF2B5EF4-FFF2-40B4-BE49-F238E27FC236}">
                  <a16:creationId xmlns:a16="http://schemas.microsoft.com/office/drawing/2014/main" id="{26215586-7B17-26B9-1832-73BC9E682C67}"/>
                </a:ext>
              </a:extLst>
            </p:cNvPr>
            <p:cNvSpPr/>
            <p:nvPr/>
          </p:nvSpPr>
          <p:spPr>
            <a:xfrm>
              <a:off x="2050763" y="2146024"/>
              <a:ext cx="4070133" cy="307777"/>
            </a:xfrm>
            <a:prstGeom prst="rect">
              <a:avLst/>
            </a:prstGeom>
            <a:gradFill flip="none" rotWithShape="1">
              <a:gsLst>
                <a:gs pos="0">
                  <a:srgbClr val="5B9BD5">
                    <a:lumMod val="60000"/>
                    <a:lumOff val="40000"/>
                    <a:alpha val="35000"/>
                  </a:srgbClr>
                </a:gs>
                <a:gs pos="100000">
                  <a:srgbClr val="5B9BD5">
                    <a:lumMod val="60000"/>
                    <a:lumOff val="40000"/>
                  </a:srgbClr>
                </a:gs>
              </a:gsLst>
              <a:lin ang="108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2" name="文本框 31">
              <a:extLst>
                <a:ext uri="{FF2B5EF4-FFF2-40B4-BE49-F238E27FC236}">
                  <a16:creationId xmlns:a16="http://schemas.microsoft.com/office/drawing/2014/main" id="{46FACACF-5826-B057-7CD6-BFADFDFB38BA}"/>
                </a:ext>
              </a:extLst>
            </p:cNvPr>
            <p:cNvSpPr txBox="1"/>
            <p:nvPr/>
          </p:nvSpPr>
          <p:spPr>
            <a:xfrm>
              <a:off x="2051031" y="1458841"/>
              <a:ext cx="5621035"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kern="100" dirty="0">
                  <a:effectLst/>
                  <a:latin typeface="宋体" panose="02010600030101010101" pitchFamily="2" charset="-122"/>
                  <a:ea typeface="宋体" panose="02010600030101010101" pitchFamily="2" charset="-122"/>
                </a:rPr>
                <a:t>实验测量</a:t>
              </a:r>
              <a:endParaRPr lang="en-US" altLang="zh-CN" sz="2800" b="1" kern="100" dirty="0">
                <a:effectLst/>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kern="100" dirty="0">
                  <a:effectLst/>
                  <a:latin typeface="宋体" panose="02010600030101010101" pitchFamily="2" charset="-122"/>
                  <a:ea typeface="宋体" panose="02010600030101010101" pitchFamily="2" charset="-122"/>
                </a:rPr>
                <a:t>蛋白质与糖的结合强度</a:t>
              </a:r>
              <a:endParaRPr kumimoji="0"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grpSp>
      <p:sp>
        <p:nvSpPr>
          <p:cNvPr id="34" name="文本框 33">
            <a:extLst>
              <a:ext uri="{FF2B5EF4-FFF2-40B4-BE49-F238E27FC236}">
                <a16:creationId xmlns:a16="http://schemas.microsoft.com/office/drawing/2014/main" id="{119BF44F-082A-3AE4-56FE-5E0934D0BE43}"/>
              </a:ext>
            </a:extLst>
          </p:cNvPr>
          <p:cNvSpPr txBox="1"/>
          <p:nvPr/>
        </p:nvSpPr>
        <p:spPr>
          <a:xfrm flipH="1">
            <a:off x="3269071" y="6550223"/>
            <a:ext cx="75587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0F0F0">
                    <a:lumMod val="50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基于神经网络的蛋白质</a:t>
            </a:r>
            <a:r>
              <a:rPr kumimoji="0" lang="en-US" altLang="zh-CN" sz="1400" b="0" i="0" u="none" strike="noStrike" kern="1200" cap="none" spc="0" normalizeH="0" baseline="0" noProof="0" dirty="0">
                <a:ln>
                  <a:noFill/>
                </a:ln>
                <a:solidFill>
                  <a:srgbClr val="F0F0F0">
                    <a:lumMod val="50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a:t>
            </a:r>
            <a:r>
              <a:rPr kumimoji="0" lang="zh-CN" altLang="en-US" sz="1400" b="0" i="0" u="none" strike="noStrike" kern="1200" cap="none" spc="0" normalizeH="0" baseline="0" noProof="0" dirty="0">
                <a:ln>
                  <a:noFill/>
                </a:ln>
                <a:solidFill>
                  <a:srgbClr val="F0F0F0">
                    <a:lumMod val="50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多糖相互作用研究</a:t>
            </a:r>
          </a:p>
        </p:txBody>
      </p:sp>
      <p:cxnSp>
        <p:nvCxnSpPr>
          <p:cNvPr id="40" name="Straight Connector 560">
            <a:extLst>
              <a:ext uri="{FF2B5EF4-FFF2-40B4-BE49-F238E27FC236}">
                <a16:creationId xmlns:a16="http://schemas.microsoft.com/office/drawing/2014/main" id="{9B45797E-23B8-3F4A-31E9-2E703F606D29}"/>
              </a:ext>
            </a:extLst>
          </p:cNvPr>
          <p:cNvCxnSpPr/>
          <p:nvPr/>
        </p:nvCxnSpPr>
        <p:spPr>
          <a:xfrm flipV="1">
            <a:off x="-393700" y="1585125"/>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560">
            <a:extLst>
              <a:ext uri="{FF2B5EF4-FFF2-40B4-BE49-F238E27FC236}">
                <a16:creationId xmlns:a16="http://schemas.microsoft.com/office/drawing/2014/main" id="{68F3BFEF-9297-E94A-D79A-02E57AA44378}"/>
              </a:ext>
            </a:extLst>
          </p:cNvPr>
          <p:cNvCxnSpPr/>
          <p:nvPr/>
        </p:nvCxnSpPr>
        <p:spPr>
          <a:xfrm flipV="1">
            <a:off x="-393700" y="2298700"/>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560">
            <a:extLst>
              <a:ext uri="{FF2B5EF4-FFF2-40B4-BE49-F238E27FC236}">
                <a16:creationId xmlns:a16="http://schemas.microsoft.com/office/drawing/2014/main" id="{8E6E178B-7E26-2595-DFA5-EA71A881A932}"/>
              </a:ext>
            </a:extLst>
          </p:cNvPr>
          <p:cNvCxnSpPr/>
          <p:nvPr/>
        </p:nvCxnSpPr>
        <p:spPr>
          <a:xfrm flipV="1">
            <a:off x="-393700" y="3103506"/>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560">
            <a:extLst>
              <a:ext uri="{FF2B5EF4-FFF2-40B4-BE49-F238E27FC236}">
                <a16:creationId xmlns:a16="http://schemas.microsoft.com/office/drawing/2014/main" id="{C37E4422-444F-67C3-AEB1-5118DDD75396}"/>
              </a:ext>
            </a:extLst>
          </p:cNvPr>
          <p:cNvCxnSpPr/>
          <p:nvPr/>
        </p:nvCxnSpPr>
        <p:spPr>
          <a:xfrm flipV="1">
            <a:off x="-393700" y="3877668"/>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560">
            <a:extLst>
              <a:ext uri="{FF2B5EF4-FFF2-40B4-BE49-F238E27FC236}">
                <a16:creationId xmlns:a16="http://schemas.microsoft.com/office/drawing/2014/main" id="{AD0067AE-32BD-2C4B-2370-430FC09BA326}"/>
              </a:ext>
            </a:extLst>
          </p:cNvPr>
          <p:cNvCxnSpPr/>
          <p:nvPr/>
        </p:nvCxnSpPr>
        <p:spPr>
          <a:xfrm flipV="1">
            <a:off x="-393700" y="4681316"/>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DD0EC498-CFBF-707E-3B38-E0CE67ED84FF}"/>
              </a:ext>
            </a:extLst>
          </p:cNvPr>
          <p:cNvGrpSpPr/>
          <p:nvPr/>
        </p:nvGrpSpPr>
        <p:grpSpPr>
          <a:xfrm>
            <a:off x="2212854" y="2880554"/>
            <a:ext cx="3736552" cy="3125615"/>
            <a:chOff x="235574" y="3383830"/>
            <a:chExt cx="5766926" cy="3130567"/>
          </a:xfrm>
          <a:solidFill>
            <a:srgbClr val="70AD47">
              <a:lumMod val="20000"/>
              <a:lumOff val="80000"/>
            </a:srgbClr>
          </a:solidFill>
        </p:grpSpPr>
        <p:sp>
          <p:nvSpPr>
            <p:cNvPr id="7" name="矩形: 圆角 6">
              <a:extLst>
                <a:ext uri="{FF2B5EF4-FFF2-40B4-BE49-F238E27FC236}">
                  <a16:creationId xmlns:a16="http://schemas.microsoft.com/office/drawing/2014/main" id="{453255EB-A91B-1487-D053-329F1ADC2B94}"/>
                </a:ext>
              </a:extLst>
            </p:cNvPr>
            <p:cNvSpPr/>
            <p:nvPr/>
          </p:nvSpPr>
          <p:spPr>
            <a:xfrm>
              <a:off x="235575" y="3637850"/>
              <a:ext cx="5766923" cy="2874139"/>
            </a:xfrm>
            <a:prstGeom prst="roundRect">
              <a:avLst>
                <a:gd name="adj" fmla="val 12873"/>
              </a:avLst>
            </a:prstGeom>
            <a:grp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 name="矩形: 圆角 7">
              <a:extLst>
                <a:ext uri="{FF2B5EF4-FFF2-40B4-BE49-F238E27FC236}">
                  <a16:creationId xmlns:a16="http://schemas.microsoft.com/office/drawing/2014/main" id="{C13E5564-9563-BA1C-069D-5392C30621F1}"/>
                </a:ext>
              </a:extLst>
            </p:cNvPr>
            <p:cNvSpPr/>
            <p:nvPr/>
          </p:nvSpPr>
          <p:spPr>
            <a:xfrm>
              <a:off x="235574" y="3383830"/>
              <a:ext cx="5766926" cy="3130567"/>
            </a:xfrm>
            <a:prstGeom prst="roundRect">
              <a:avLst>
                <a:gd name="adj" fmla="val 12873"/>
              </a:avLst>
            </a:prstGeom>
            <a:solidFill>
              <a:schemeClr val="accent3">
                <a:lumMod val="20000"/>
                <a:lumOff val="80000"/>
              </a:schemeClr>
            </a:solidFill>
            <a:ln w="12700" cap="flat" cmpd="sng" algn="ctr">
              <a:noFill/>
              <a:prstDash val="solid"/>
              <a:miter lim="800000"/>
            </a:ln>
            <a:effectLst>
              <a:innerShdw blurRad="38100" dist="50800" dir="13500000">
                <a:sysClr val="window" lastClr="FFFFFF">
                  <a:lumMod val="65000"/>
                  <a:alpha val="50000"/>
                </a:sysClr>
              </a:innerShdw>
            </a:effectLst>
          </p:spPr>
          <p:txBody>
            <a:bodyPr rtlCol="0" anchor="ctr"/>
            <a:lstStyle/>
            <a:p>
              <a:endParaRPr lang="en-US" altLang="zh-CN" sz="1800" dirty="0">
                <a:latin typeface="宋体" panose="02010600030101010101" pitchFamily="2" charset="-122"/>
                <a:ea typeface="宋体" panose="02010600030101010101" pitchFamily="2" charset="-122"/>
                <a:cs typeface="Times New Roman" panose="02020603050405020304" pitchFamily="18" charset="0"/>
              </a:endParaRPr>
            </a:p>
            <a:p>
              <a:r>
                <a:rPr lang="zh-CN" altLang="en-US" sz="2400" b="1" dirty="0">
                  <a:solidFill>
                    <a:schemeClr val="accent3">
                      <a:lumMod val="50000"/>
                    </a:schemeClr>
                  </a:solidFill>
                  <a:latin typeface="宋体" panose="02010600030101010101" pitchFamily="2" charset="-122"/>
                  <a:ea typeface="宋体" panose="02010600030101010101" pitchFamily="2" charset="-122"/>
                  <a:cs typeface="Times New Roman" panose="02020603050405020304" pitchFamily="18" charset="0"/>
                </a:rPr>
                <a:t>糖基阵列</a:t>
              </a:r>
              <a:endParaRPr lang="en-US" altLang="zh-CN" sz="2400" b="1" dirty="0">
                <a:solidFill>
                  <a:schemeClr val="accent3">
                    <a:lumMod val="50000"/>
                  </a:schemeClr>
                </a:solidFill>
                <a:latin typeface="宋体" panose="02010600030101010101" pitchFamily="2" charset="-122"/>
                <a:ea typeface="宋体" panose="02010600030101010101" pitchFamily="2" charset="-122"/>
                <a:cs typeface="Times New Roman" panose="02020603050405020304" pitchFamily="18" charset="0"/>
              </a:endParaRPr>
            </a:p>
            <a:p>
              <a:r>
                <a:rPr lang="en-US" altLang="zh-CN" sz="2400" b="1" dirty="0">
                  <a:solidFill>
                    <a:schemeClr val="accent3">
                      <a:lumMod val="50000"/>
                    </a:schemeClr>
                  </a:solidFill>
                  <a:latin typeface="宋体" panose="02010600030101010101" pitchFamily="2" charset="-122"/>
                  <a:ea typeface="宋体" panose="02010600030101010101" pitchFamily="2" charset="-122"/>
                  <a:cs typeface="Times New Roman" panose="02020603050405020304" pitchFamily="18" charset="0"/>
                </a:rPr>
                <a:t>Glycan Array</a:t>
              </a:r>
            </a:p>
            <a:p>
              <a:r>
                <a:rPr lang="zh-CN" altLang="en-US" sz="1800" dirty="0">
                  <a:latin typeface="宋体" panose="02010600030101010101" pitchFamily="2" charset="-122"/>
                  <a:ea typeface="宋体" panose="02010600030101010101" pitchFamily="2" charset="-122"/>
                  <a:cs typeface="Times New Roman" panose="02020603050405020304" pitchFamily="18" charset="0"/>
                </a:rPr>
                <a:t>糖基阵列是一种高通量的实验方法，用于同时检测蛋白质与大量不同糖结构之间的结合情况。</a:t>
              </a:r>
              <a:endParaRPr lang="en-US" altLang="zh-CN" sz="1800" dirty="0">
                <a:latin typeface="宋体" panose="02010600030101010101" pitchFamily="2" charset="-122"/>
                <a:ea typeface="宋体" panose="02010600030101010101" pitchFamily="2" charset="-122"/>
                <a:cs typeface="Times New Roman" panose="02020603050405020304" pitchFamily="18" charset="0"/>
              </a:endParaRPr>
            </a:p>
            <a:p>
              <a:r>
                <a:rPr lang="en-US" altLang="zh-CN" sz="1800" dirty="0">
                  <a:latin typeface="宋体" panose="02010600030101010101" pitchFamily="2" charset="-122"/>
                  <a:ea typeface="宋体" panose="02010600030101010101" pitchFamily="2" charset="-122"/>
                  <a:cs typeface="Times New Roman" panose="02020603050405020304" pitchFamily="18" charset="0"/>
                </a:rPr>
                <a:t>Step1</a:t>
              </a:r>
              <a:r>
                <a:rPr lang="zh-CN" altLang="en-US" sz="1800" dirty="0">
                  <a:latin typeface="宋体" panose="02010600030101010101" pitchFamily="2" charset="-122"/>
                  <a:ea typeface="宋体" panose="02010600030101010101" pitchFamily="2" charset="-122"/>
                  <a:cs typeface="Times New Roman" panose="02020603050405020304" pitchFamily="18" charset="0"/>
                </a:rPr>
                <a:t>：聚糖固定。</a:t>
              </a:r>
            </a:p>
            <a:p>
              <a:r>
                <a:rPr lang="en-US" altLang="zh-CN" sz="1800" dirty="0">
                  <a:latin typeface="宋体" panose="02010600030101010101" pitchFamily="2" charset="-122"/>
                  <a:ea typeface="宋体" panose="02010600030101010101" pitchFamily="2" charset="-122"/>
                  <a:cs typeface="Times New Roman" panose="02020603050405020304" pitchFamily="18" charset="0"/>
                </a:rPr>
                <a:t>Step2</a:t>
              </a:r>
              <a:r>
                <a:rPr lang="zh-CN" altLang="en-US" sz="1800" dirty="0">
                  <a:latin typeface="宋体" panose="02010600030101010101" pitchFamily="2" charset="-122"/>
                  <a:ea typeface="宋体" panose="02010600030101010101" pitchFamily="2" charset="-122"/>
                  <a:cs typeface="Times New Roman" panose="02020603050405020304" pitchFamily="18" charset="0"/>
                </a:rPr>
                <a:t>：目标相互作用。</a:t>
              </a:r>
            </a:p>
            <a:p>
              <a:r>
                <a:rPr lang="en-US" altLang="zh-CN" sz="1800" dirty="0">
                  <a:latin typeface="宋体" panose="02010600030101010101" pitchFamily="2" charset="-122"/>
                  <a:ea typeface="宋体" panose="02010600030101010101" pitchFamily="2" charset="-122"/>
                  <a:cs typeface="Times New Roman" panose="02020603050405020304" pitchFamily="18" charset="0"/>
                </a:rPr>
                <a:t>Step3</a:t>
              </a:r>
              <a:r>
                <a:rPr lang="zh-CN" altLang="en-US" sz="1800" dirty="0">
                  <a:latin typeface="宋体" panose="02010600030101010101" pitchFamily="2" charset="-122"/>
                  <a:ea typeface="宋体" panose="02010600030101010101" pitchFamily="2" charset="-122"/>
                  <a:cs typeface="Times New Roman" panose="02020603050405020304" pitchFamily="18" charset="0"/>
                </a:rPr>
                <a:t>：结合测定。</a:t>
              </a:r>
            </a:p>
            <a:p>
              <a:r>
                <a:rPr lang="en-US" altLang="zh-CN" sz="1800" dirty="0">
                  <a:latin typeface="宋体" panose="02010600030101010101" pitchFamily="2" charset="-122"/>
                  <a:ea typeface="宋体" panose="02010600030101010101" pitchFamily="2" charset="-122"/>
                  <a:cs typeface="Times New Roman" panose="02020603050405020304" pitchFamily="18" charset="0"/>
                </a:rPr>
                <a:t>Step4</a:t>
              </a:r>
              <a:r>
                <a:rPr lang="zh-CN" altLang="en-US" sz="1800" dirty="0">
                  <a:latin typeface="宋体" panose="02010600030101010101" pitchFamily="2" charset="-122"/>
                  <a:ea typeface="宋体" panose="02010600030101010101" pitchFamily="2" charset="-122"/>
                  <a:cs typeface="Times New Roman" panose="02020603050405020304" pitchFamily="18" charset="0"/>
                </a:rPr>
                <a:t>：检测。</a:t>
              </a:r>
            </a:p>
            <a:p>
              <a:r>
                <a:rPr lang="en-US" altLang="zh-CN" sz="1800" dirty="0">
                  <a:latin typeface="宋体" panose="02010600030101010101" pitchFamily="2" charset="-122"/>
                  <a:ea typeface="宋体" panose="02010600030101010101" pitchFamily="2" charset="-122"/>
                  <a:cs typeface="Times New Roman" panose="02020603050405020304" pitchFamily="18" charset="0"/>
                </a:rPr>
                <a:t>Step5</a:t>
              </a:r>
              <a:r>
                <a:rPr lang="zh-CN" altLang="en-US" sz="1800" dirty="0">
                  <a:latin typeface="宋体" panose="02010600030101010101" pitchFamily="2" charset="-122"/>
                  <a:ea typeface="宋体" panose="02010600030101010101" pitchFamily="2" charset="-122"/>
                  <a:cs typeface="Times New Roman" panose="02020603050405020304" pitchFamily="18" charset="0"/>
                </a:rPr>
                <a:t>：数据分析。</a:t>
              </a:r>
              <a:endParaRPr lang="en-US" altLang="zh-CN" sz="1800" dirty="0">
                <a:latin typeface="宋体" panose="02010600030101010101" pitchFamily="2" charset="-122"/>
                <a:ea typeface="宋体" panose="02010600030101010101" pitchFamily="2" charset="-122"/>
                <a:cs typeface="Times New Roman" panose="02020603050405020304" pitchFamily="18" charset="0"/>
              </a:endParaRPr>
            </a:p>
            <a:p>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9" name="文本框 8">
            <a:extLst>
              <a:ext uri="{FF2B5EF4-FFF2-40B4-BE49-F238E27FC236}">
                <a16:creationId xmlns:a16="http://schemas.microsoft.com/office/drawing/2014/main" id="{F14A6341-4DD1-DFDE-2E1A-B35B7A908B2B}"/>
              </a:ext>
            </a:extLst>
          </p:cNvPr>
          <p:cNvSpPr txBox="1"/>
          <p:nvPr/>
        </p:nvSpPr>
        <p:spPr>
          <a:xfrm>
            <a:off x="122509" y="1715925"/>
            <a:ext cx="1396528" cy="369328"/>
          </a:xfrm>
          <a:prstGeom prst="rect">
            <a:avLst/>
          </a:prstGeom>
          <a:noFill/>
        </p:spPr>
        <p:txBody>
          <a:bodyPr wrap="none" lIns="91436" tIns="45718" rIns="91436" bIns="45718"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实验数据</a:t>
            </a:r>
          </a:p>
        </p:txBody>
      </p:sp>
      <p:sp>
        <p:nvSpPr>
          <p:cNvPr id="10" name="文本框 9">
            <a:extLst>
              <a:ext uri="{FF2B5EF4-FFF2-40B4-BE49-F238E27FC236}">
                <a16:creationId xmlns:a16="http://schemas.microsoft.com/office/drawing/2014/main" id="{CA68230F-6CB6-46D4-EC5D-D1268EBD1F0D}"/>
              </a:ext>
            </a:extLst>
          </p:cNvPr>
          <p:cNvSpPr txBox="1"/>
          <p:nvPr/>
        </p:nvSpPr>
        <p:spPr>
          <a:xfrm>
            <a:off x="122241" y="2605166"/>
            <a:ext cx="1627360" cy="369328"/>
          </a:xfrm>
          <a:prstGeom prst="rect">
            <a:avLst/>
          </a:prstGeom>
          <a:noFill/>
        </p:spPr>
        <p:txBody>
          <a:bodyPr wrap="square" lIns="91436" tIns="45718" rIns="91436" bIns="45718" rtlCol="0">
            <a:spAutoFit/>
          </a:bodyPr>
          <a:lstStyle>
            <a:defPPr>
              <a:defRPr lang="zh-CN"/>
            </a:defPPr>
            <a:lvl1pPr>
              <a:defRPr sz="2000">
                <a:solidFill>
                  <a:schemeClr val="tx1">
                    <a:lumMod val="65000"/>
                    <a:lumOff val="35000"/>
                  </a:schemeClr>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数据预处理</a:t>
            </a:r>
          </a:p>
        </p:txBody>
      </p:sp>
      <p:sp>
        <p:nvSpPr>
          <p:cNvPr id="11" name="文本框 10">
            <a:extLst>
              <a:ext uri="{FF2B5EF4-FFF2-40B4-BE49-F238E27FC236}">
                <a16:creationId xmlns:a16="http://schemas.microsoft.com/office/drawing/2014/main" id="{681EFA8C-14D8-8E80-75B4-1757245D4253}"/>
              </a:ext>
            </a:extLst>
          </p:cNvPr>
          <p:cNvSpPr txBox="1"/>
          <p:nvPr/>
        </p:nvSpPr>
        <p:spPr>
          <a:xfrm>
            <a:off x="122241" y="4140304"/>
            <a:ext cx="1165696" cy="369328"/>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描述符</a:t>
            </a:r>
          </a:p>
        </p:txBody>
      </p:sp>
      <p:sp>
        <p:nvSpPr>
          <p:cNvPr id="12" name="文本框 11">
            <a:extLst>
              <a:ext uri="{FF2B5EF4-FFF2-40B4-BE49-F238E27FC236}">
                <a16:creationId xmlns:a16="http://schemas.microsoft.com/office/drawing/2014/main" id="{EFBA353E-1A62-C0AB-7FED-E33B9319B5FA}"/>
              </a:ext>
            </a:extLst>
          </p:cNvPr>
          <p:cNvSpPr txBox="1"/>
          <p:nvPr/>
        </p:nvSpPr>
        <p:spPr>
          <a:xfrm>
            <a:off x="122509" y="4939340"/>
            <a:ext cx="1396528" cy="369328"/>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预测模型</a:t>
            </a:r>
          </a:p>
        </p:txBody>
      </p:sp>
      <p:sp>
        <p:nvSpPr>
          <p:cNvPr id="13" name="文本框 12">
            <a:extLst>
              <a:ext uri="{FF2B5EF4-FFF2-40B4-BE49-F238E27FC236}">
                <a16:creationId xmlns:a16="http://schemas.microsoft.com/office/drawing/2014/main" id="{70078D15-1FD5-0657-2004-25EAEC8A10E4}"/>
              </a:ext>
            </a:extLst>
          </p:cNvPr>
          <p:cNvSpPr txBox="1"/>
          <p:nvPr/>
        </p:nvSpPr>
        <p:spPr>
          <a:xfrm>
            <a:off x="122241" y="3383185"/>
            <a:ext cx="1627360"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b="1" dirty="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项目框架</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A9BFD807-24E4-4C45-E62B-D9C4223134CF}"/>
              </a:ext>
            </a:extLst>
          </p:cNvPr>
          <p:cNvGrpSpPr/>
          <p:nvPr/>
        </p:nvGrpSpPr>
        <p:grpSpPr>
          <a:xfrm>
            <a:off x="7486670" y="1704795"/>
            <a:ext cx="3883908" cy="2241960"/>
            <a:chOff x="7486670" y="1704795"/>
            <a:chExt cx="3883908" cy="2241960"/>
          </a:xfrm>
        </p:grpSpPr>
        <p:sp>
          <p:nvSpPr>
            <p:cNvPr id="62" name="矩形 61">
              <a:extLst>
                <a:ext uri="{FF2B5EF4-FFF2-40B4-BE49-F238E27FC236}">
                  <a16:creationId xmlns:a16="http://schemas.microsoft.com/office/drawing/2014/main" id="{E9086B72-6407-7380-80B7-87692835C55D}"/>
                </a:ext>
              </a:extLst>
            </p:cNvPr>
            <p:cNvSpPr/>
            <p:nvPr/>
          </p:nvSpPr>
          <p:spPr>
            <a:xfrm>
              <a:off x="8419263" y="2298700"/>
              <a:ext cx="2150017" cy="932772"/>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1485D9B5-1F2A-A1D9-CB00-3BB164367975}"/>
                    </a:ext>
                  </a:extLst>
                </p:cNvPr>
                <p:cNvSpPr txBox="1"/>
                <p:nvPr/>
              </p:nvSpPr>
              <p:spPr>
                <a:xfrm>
                  <a:off x="7486670" y="1704795"/>
                  <a:ext cx="3883908" cy="2241960"/>
                </a:xfrm>
                <a:prstGeom prst="rect">
                  <a:avLst/>
                </a:prstGeom>
                <a:noFill/>
              </p:spPr>
              <p:txBody>
                <a:bodyPr wrap="square">
                  <a:spAutoFit/>
                </a:bodyPr>
                <a:lstStyle/>
                <a:p>
                  <a:pPr>
                    <a:lnSpc>
                      <a:spcPct val="150000"/>
                    </a:lnSpc>
                  </a:pPr>
                  <a:r>
                    <a:rPr lang="zh-CN" altLang="en-US" kern="100" dirty="0">
                      <a:latin typeface="等线" panose="02010600030101010101" pitchFamily="2" charset="-122"/>
                      <a:ea typeface="宋体" panose="02010600030101010101" pitchFamily="2" charset="-122"/>
                      <a:cs typeface="宋体" panose="02010600030101010101" pitchFamily="2" charset="-122"/>
                    </a:rPr>
                    <a:t>对于</a:t>
                  </a:r>
                  <a:r>
                    <a:rPr lang="zh-CN" altLang="zh-CN" sz="1800" kern="100" dirty="0">
                      <a:effectLst/>
                      <a:latin typeface="等线" panose="02010600030101010101" pitchFamily="2" charset="-122"/>
                      <a:ea typeface="宋体" panose="02010600030101010101" pitchFamily="2" charset="-122"/>
                      <a:cs typeface="宋体" panose="02010600030101010101" pitchFamily="2" charset="-122"/>
                    </a:rPr>
                    <a:t>每个数据点</a:t>
                  </a:r>
                  <a:r>
                    <a:rPr lang="zh-CN" altLang="en-US" kern="100" dirty="0">
                      <a:latin typeface="等线" panose="02010600030101010101" pitchFamily="2" charset="-122"/>
                      <a:ea typeface="宋体" panose="02010600030101010101" pitchFamily="2" charset="-122"/>
                      <a:cs typeface="宋体" panose="02010600030101010101" pitchFamily="2" charset="-122"/>
                    </a:rPr>
                    <a:t>计算</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sz="2400" i="1" kern="100" smtClean="0">
                            <a:solidFill>
                              <a:schemeClr val="tx1"/>
                            </a:solidFill>
                            <a:effectLst/>
                            <a:latin typeface="Cambria Math" panose="02040503050406030204" pitchFamily="18" charset="0"/>
                            <a:ea typeface="等线" panose="02010600030101010101" pitchFamily="2" charset="-122"/>
                            <a:cs typeface="Arial" panose="020B0604020202020204" pitchFamily="34" charset="0"/>
                          </a:rPr>
                          <m:t>𝑍</m:t>
                        </m:r>
                        <m:r>
                          <a:rPr lang="en-US" altLang="zh-CN" sz="2400" i="1" kern="100" smtClean="0">
                            <a:solidFill>
                              <a:schemeClr val="tx1"/>
                            </a:solidFill>
                            <a:effectLst/>
                            <a:latin typeface="Cambria Math" panose="02040503050406030204" pitchFamily="18" charset="0"/>
                            <a:ea typeface="等线" panose="02010600030101010101" pitchFamily="2" charset="-122"/>
                            <a:cs typeface="Arial" panose="020B0604020202020204" pitchFamily="34" charset="0"/>
                          </a:rPr>
                          <m:t>=</m:t>
                        </m:r>
                        <m:f>
                          <m:fPr>
                            <m:ctrlPr>
                              <a:rPr lang="zh-CN" altLang="zh-CN" sz="2400" i="1" kern="100">
                                <a:solidFill>
                                  <a:schemeClr val="tx1"/>
                                </a:solidFill>
                                <a:effectLst/>
                                <a:latin typeface="Cambria Math" panose="02040503050406030204" pitchFamily="18" charset="0"/>
                                <a:ea typeface="Cambria Math" panose="02040503050406030204" pitchFamily="18" charset="0"/>
                                <a:cs typeface="Arial" panose="020B0604020202020204" pitchFamily="34" charset="0"/>
                              </a:rPr>
                            </m:ctrlPr>
                          </m:fPr>
                          <m:num>
                            <m:r>
                              <a:rPr lang="en-US" altLang="zh-CN" sz="2400" i="1" kern="100">
                                <a:solidFill>
                                  <a:schemeClr val="tx1"/>
                                </a:solidFill>
                                <a:effectLst/>
                                <a:latin typeface="Cambria Math" panose="02040503050406030204" pitchFamily="18" charset="0"/>
                                <a:ea typeface="等线" panose="02010600030101010101" pitchFamily="2" charset="-122"/>
                                <a:cs typeface="Arial" panose="020B0604020202020204" pitchFamily="34" charset="0"/>
                              </a:rPr>
                              <m:t>𝑋</m:t>
                            </m:r>
                            <m:r>
                              <a:rPr lang="en-US" altLang="zh-CN" sz="2400" i="1" kern="100">
                                <a:solidFill>
                                  <a:schemeClr val="tx1"/>
                                </a:solidFill>
                                <a:effectLst/>
                                <a:latin typeface="Cambria Math" panose="02040503050406030204" pitchFamily="18" charset="0"/>
                                <a:ea typeface="等线" panose="02010600030101010101" pitchFamily="2" charset="-122"/>
                                <a:cs typeface="Arial" panose="020B0604020202020204" pitchFamily="34" charset="0"/>
                              </a:rPr>
                              <m:t>−</m:t>
                            </m:r>
                            <m:r>
                              <a:rPr lang="en-US" altLang="zh-CN" sz="2400" i="1" kern="100">
                                <a:solidFill>
                                  <a:schemeClr val="tx1"/>
                                </a:solidFill>
                                <a:effectLst/>
                                <a:latin typeface="Cambria Math" panose="02040503050406030204" pitchFamily="18" charset="0"/>
                                <a:ea typeface="等线" panose="02010600030101010101" pitchFamily="2" charset="-122"/>
                                <a:cs typeface="Arial" panose="020B0604020202020204" pitchFamily="34" charset="0"/>
                              </a:rPr>
                              <m:t>𝜇</m:t>
                            </m:r>
                          </m:num>
                          <m:den>
                            <m:r>
                              <a:rPr lang="en-US" altLang="zh-CN" sz="2400" i="1" kern="100">
                                <a:solidFill>
                                  <a:schemeClr val="tx1"/>
                                </a:solidFill>
                                <a:effectLst/>
                                <a:latin typeface="Cambria Math" panose="02040503050406030204" pitchFamily="18" charset="0"/>
                                <a:ea typeface="等线" panose="02010600030101010101" pitchFamily="2" charset="-122"/>
                                <a:cs typeface="Arial" panose="020B0604020202020204" pitchFamily="34" charset="0"/>
                              </a:rPr>
                              <m:t>𝜎</m:t>
                            </m:r>
                          </m:den>
                        </m:f>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en-US" altLang="zh-CN" sz="1600" b="1" kern="100" dirty="0">
                      <a:effectLst/>
                      <a:latin typeface="+mn-ea"/>
                      <a:cs typeface="宋体" panose="02010600030101010101" pitchFamily="2" charset="-122"/>
                    </a:rPr>
                    <a:t>Z</a:t>
                  </a:r>
                  <a:r>
                    <a:rPr lang="zh-CN" altLang="zh-CN" sz="1600" b="1" kern="100" dirty="0">
                      <a:effectLst/>
                      <a:latin typeface="+mn-ea"/>
                      <a:cs typeface="宋体" panose="02010600030101010101" pitchFamily="2" charset="-122"/>
                    </a:rPr>
                    <a:t>：</a:t>
                  </a:r>
                  <a:r>
                    <a:rPr lang="en-US" altLang="zh-CN" sz="1600" b="1" kern="100" dirty="0">
                      <a:effectLst/>
                      <a:latin typeface="+mn-ea"/>
                      <a:cs typeface="宋体" panose="02010600030101010101" pitchFamily="2" charset="-122"/>
                    </a:rPr>
                    <a:t>Z-score</a:t>
                  </a:r>
                  <a:r>
                    <a:rPr lang="zh-CN" altLang="zh-CN" sz="1600" b="1" kern="100" dirty="0">
                      <a:effectLst/>
                      <a:latin typeface="+mn-ea"/>
                      <a:cs typeface="宋体" panose="02010600030101010101" pitchFamily="2" charset="-122"/>
                    </a:rPr>
                    <a:t>，</a:t>
                  </a:r>
                  <a:r>
                    <a:rPr lang="en-US" altLang="zh-CN" sz="1600" b="1" kern="100" dirty="0">
                      <a:effectLst/>
                      <a:latin typeface="+mn-ea"/>
                      <a:cs typeface="宋体" panose="02010600030101010101" pitchFamily="2" charset="-122"/>
                    </a:rPr>
                    <a:t>X</a:t>
                  </a:r>
                  <a:r>
                    <a:rPr lang="zh-CN" altLang="zh-CN" sz="1600" b="1" kern="100" dirty="0">
                      <a:effectLst/>
                      <a:latin typeface="+mn-ea"/>
                      <a:cs typeface="宋体" panose="02010600030101010101" pitchFamily="2" charset="-122"/>
                    </a:rPr>
                    <a:t>：数据点</a:t>
                  </a:r>
                  <a:endParaRPr lang="en-US" altLang="zh-CN" sz="1600" b="1" kern="100" dirty="0">
                    <a:effectLst/>
                    <a:latin typeface="+mn-ea"/>
                    <a:cs typeface="宋体" panose="02010600030101010101" pitchFamily="2" charset="-122"/>
                  </a:endParaRPr>
                </a:p>
                <a:p>
                  <a:pPr>
                    <a:lnSpc>
                      <a:spcPct val="150000"/>
                    </a:lnSpc>
                  </a:pPr>
                  <a:r>
                    <a:rPr lang="zh-CN" altLang="zh-CN" sz="1600" b="1" kern="100" dirty="0">
                      <a:effectLst/>
                      <a:latin typeface="+mn-ea"/>
                      <a:cs typeface="宋体" panose="02010600030101010101" pitchFamily="2" charset="-122"/>
                    </a:rPr>
                    <a:t>μ：数据集的均值</a:t>
                  </a:r>
                  <a:r>
                    <a:rPr lang="en-US" altLang="zh-CN" sz="1600" b="1" kern="100" dirty="0">
                      <a:latin typeface="+mn-ea"/>
                      <a:cs typeface="宋体" panose="02010600030101010101" pitchFamily="2" charset="-122"/>
                    </a:rPr>
                    <a:t> </a:t>
                  </a:r>
                  <a:r>
                    <a:rPr lang="zh-CN" altLang="zh-CN" sz="1600" b="1" kern="100" dirty="0">
                      <a:effectLst/>
                      <a:latin typeface="+mn-ea"/>
                      <a:cs typeface="宋体" panose="02010600030101010101" pitchFamily="2" charset="-122"/>
                    </a:rPr>
                    <a:t>σ：数据集标准差</a:t>
                  </a:r>
                  <a:endParaRPr lang="zh-CN" altLang="zh-CN" sz="1600" b="1" kern="100" dirty="0">
                    <a:effectLst/>
                    <a:latin typeface="+mn-ea"/>
                    <a:cs typeface="Times New Roman" panose="02020603050405020304" pitchFamily="18" charset="0"/>
                  </a:endParaRPr>
                </a:p>
              </p:txBody>
            </p:sp>
          </mc:Choice>
          <mc:Fallback xmlns="">
            <p:sp>
              <p:nvSpPr>
                <p:cNvPr id="22" name="文本框 21">
                  <a:extLst>
                    <a:ext uri="{FF2B5EF4-FFF2-40B4-BE49-F238E27FC236}">
                      <a16:creationId xmlns:a16="http://schemas.microsoft.com/office/drawing/2014/main" id="{1485D9B5-1F2A-A1D9-CB00-3BB164367975}"/>
                    </a:ext>
                  </a:extLst>
                </p:cNvPr>
                <p:cNvSpPr txBox="1">
                  <a:spLocks noRot="1" noChangeAspect="1" noMove="1" noResize="1" noEditPoints="1" noAdjustHandles="1" noChangeArrowheads="1" noChangeShapeType="1" noTextEdit="1"/>
                </p:cNvSpPr>
                <p:nvPr/>
              </p:nvSpPr>
              <p:spPr>
                <a:xfrm>
                  <a:off x="7486670" y="1704795"/>
                  <a:ext cx="3883908" cy="2241960"/>
                </a:xfrm>
                <a:prstGeom prst="rect">
                  <a:avLst/>
                </a:prstGeom>
                <a:blipFill>
                  <a:blip r:embed="rId3"/>
                  <a:stretch>
                    <a:fillRect l="-1256" b="-2180"/>
                  </a:stretch>
                </a:blipFill>
              </p:spPr>
              <p:txBody>
                <a:bodyPr/>
                <a:lstStyle/>
                <a:p>
                  <a:r>
                    <a:rPr lang="zh-CN" altLang="en-US">
                      <a:noFill/>
                    </a:rPr>
                    <a:t> </a:t>
                  </a:r>
                </a:p>
              </p:txBody>
            </p:sp>
          </mc:Fallback>
        </mc:AlternateContent>
      </p:grpSp>
      <p:sp>
        <p:nvSpPr>
          <p:cNvPr id="5" name="矩形 4">
            <a:extLst>
              <a:ext uri="{FF2B5EF4-FFF2-40B4-BE49-F238E27FC236}">
                <a16:creationId xmlns:a16="http://schemas.microsoft.com/office/drawing/2014/main" id="{7FE3D935-9638-D4AD-AEB2-ABAFFF5D98BE}"/>
              </a:ext>
            </a:extLst>
          </p:cNvPr>
          <p:cNvSpPr/>
          <p:nvPr/>
        </p:nvSpPr>
        <p:spPr>
          <a:xfrm>
            <a:off x="2078914" y="1292326"/>
            <a:ext cx="1766904" cy="162897"/>
          </a:xfrm>
          <a:prstGeom prst="rect">
            <a:avLst/>
          </a:prstGeom>
          <a:gradFill flip="none" rotWithShape="1">
            <a:gsLst>
              <a:gs pos="0">
                <a:srgbClr val="5B9BD5">
                  <a:lumMod val="60000"/>
                  <a:lumOff val="40000"/>
                  <a:alpha val="35000"/>
                </a:srgbClr>
              </a:gs>
              <a:gs pos="100000">
                <a:srgbClr val="5B9BD5">
                  <a:lumMod val="60000"/>
                  <a:lumOff val="40000"/>
                </a:srgbClr>
              </a:gs>
            </a:gsLst>
            <a:lin ang="108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灯片编号占位符 2"/>
          <p:cNvSpPr>
            <a:spLocks noGrp="1"/>
          </p:cNvSpPr>
          <p:nvPr>
            <p:ph type="sldNum" sz="quarter" idx="4294967295"/>
          </p:nvPr>
        </p:nvSpPr>
        <p:spPr>
          <a:xfrm>
            <a:off x="11290300" y="6303963"/>
            <a:ext cx="9017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BB307F-9B35-4682-BDAD-5A15872FBB74}" type="slidenum">
              <a:rPr kumimoji="0" lang="zh-CN" altLang="en-US" sz="1400" b="0" i="0" u="none" strike="noStrike" kern="1200" cap="none" spc="0" normalizeH="0" baseline="0" noProof="0" smtClean="0">
                <a:ln>
                  <a:noFill/>
                </a:ln>
                <a:solidFill>
                  <a:srgbClr val="000000">
                    <a:tint val="75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zh-CN" altLang="en-US" sz="1400" b="0" i="0" u="none" strike="noStrike" kern="1200" cap="none" spc="0" normalizeH="0" baseline="0" noProof="0" dirty="0">
              <a:ln>
                <a:noFill/>
              </a:ln>
              <a:solidFill>
                <a:srgbClr val="000000">
                  <a:tint val="75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cxnSp>
        <p:nvCxnSpPr>
          <p:cNvPr id="9" name="Straight Connector 560"/>
          <p:cNvCxnSpPr/>
          <p:nvPr/>
        </p:nvCxnSpPr>
        <p:spPr>
          <a:xfrm flipV="1">
            <a:off x="-393700" y="1585125"/>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60"/>
          <p:cNvCxnSpPr/>
          <p:nvPr/>
        </p:nvCxnSpPr>
        <p:spPr>
          <a:xfrm flipV="1">
            <a:off x="-393700" y="2298700"/>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60"/>
          <p:cNvCxnSpPr/>
          <p:nvPr/>
        </p:nvCxnSpPr>
        <p:spPr>
          <a:xfrm flipV="1">
            <a:off x="-393700" y="3103506"/>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60"/>
          <p:cNvCxnSpPr/>
          <p:nvPr/>
        </p:nvCxnSpPr>
        <p:spPr>
          <a:xfrm flipV="1">
            <a:off x="-393700" y="3877668"/>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60"/>
          <p:cNvCxnSpPr/>
          <p:nvPr/>
        </p:nvCxnSpPr>
        <p:spPr>
          <a:xfrm flipV="1">
            <a:off x="-393700" y="4681316"/>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flipH="1">
            <a:off x="3269071" y="6550223"/>
            <a:ext cx="75587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0F0F0">
                    <a:lumMod val="50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基于神经网络的蛋白质</a:t>
            </a:r>
            <a:r>
              <a:rPr kumimoji="0" lang="en-US" altLang="zh-CN" sz="1400" b="0" i="0" u="none" strike="noStrike" kern="1200" cap="none" spc="0" normalizeH="0" baseline="0" noProof="0" dirty="0">
                <a:ln>
                  <a:noFill/>
                </a:ln>
                <a:solidFill>
                  <a:srgbClr val="F0F0F0">
                    <a:lumMod val="50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a:t>
            </a:r>
            <a:r>
              <a:rPr kumimoji="0" lang="zh-CN" altLang="en-US" sz="1400" b="0" i="0" u="none" strike="noStrike" kern="1200" cap="none" spc="0" normalizeH="0" baseline="0" noProof="0" dirty="0">
                <a:ln>
                  <a:noFill/>
                </a:ln>
                <a:solidFill>
                  <a:srgbClr val="F0F0F0">
                    <a:lumMod val="50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多糖相互作用研究</a:t>
            </a:r>
          </a:p>
        </p:txBody>
      </p:sp>
      <p:sp>
        <p:nvSpPr>
          <p:cNvPr id="10" name="五边形 21">
            <a:extLst>
              <a:ext uri="{FF2B5EF4-FFF2-40B4-BE49-F238E27FC236}">
                <a16:creationId xmlns:a16="http://schemas.microsoft.com/office/drawing/2014/main" id="{FE7535A5-DF81-8E18-D2CC-B95BD607A7A0}"/>
              </a:ext>
            </a:extLst>
          </p:cNvPr>
          <p:cNvSpPr/>
          <p:nvPr/>
        </p:nvSpPr>
        <p:spPr>
          <a:xfrm>
            <a:off x="0" y="1737928"/>
            <a:ext cx="1749869" cy="365125"/>
          </a:xfrm>
          <a:prstGeom prst="homePlate">
            <a:avLst>
              <a:gd name="adj" fmla="val 317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1" name="文本框 10">
            <a:extLst>
              <a:ext uri="{FF2B5EF4-FFF2-40B4-BE49-F238E27FC236}">
                <a16:creationId xmlns:a16="http://schemas.microsoft.com/office/drawing/2014/main" id="{175A505E-E588-58D2-68E9-78365127A8BB}"/>
              </a:ext>
            </a:extLst>
          </p:cNvPr>
          <p:cNvSpPr txBox="1"/>
          <p:nvPr/>
        </p:nvSpPr>
        <p:spPr>
          <a:xfrm>
            <a:off x="122509" y="1715925"/>
            <a:ext cx="1396528" cy="369328"/>
          </a:xfrm>
          <a:prstGeom prst="rect">
            <a:avLst/>
          </a:prstGeom>
          <a:noFill/>
        </p:spPr>
        <p:txBody>
          <a:bodyPr wrap="none" lIns="91436" tIns="45718" rIns="91436" bIns="45718"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实验数据</a:t>
            </a:r>
          </a:p>
        </p:txBody>
      </p:sp>
      <p:sp>
        <p:nvSpPr>
          <p:cNvPr id="12" name="文本框 11">
            <a:extLst>
              <a:ext uri="{FF2B5EF4-FFF2-40B4-BE49-F238E27FC236}">
                <a16:creationId xmlns:a16="http://schemas.microsoft.com/office/drawing/2014/main" id="{F2CEFD93-F7CC-4717-3634-8A97C9835135}"/>
              </a:ext>
            </a:extLst>
          </p:cNvPr>
          <p:cNvSpPr txBox="1"/>
          <p:nvPr/>
        </p:nvSpPr>
        <p:spPr>
          <a:xfrm>
            <a:off x="122241" y="2605166"/>
            <a:ext cx="1627360" cy="369328"/>
          </a:xfrm>
          <a:prstGeom prst="rect">
            <a:avLst/>
          </a:prstGeom>
          <a:noFill/>
        </p:spPr>
        <p:txBody>
          <a:bodyPr wrap="square" lIns="91436" tIns="45718" rIns="91436" bIns="45718" rtlCol="0">
            <a:spAutoFit/>
          </a:bodyPr>
          <a:lstStyle>
            <a:defPPr>
              <a:defRPr lang="zh-CN"/>
            </a:defPPr>
            <a:lvl1pPr>
              <a:defRPr sz="2000">
                <a:solidFill>
                  <a:schemeClr val="tx1">
                    <a:lumMod val="65000"/>
                    <a:lumOff val="35000"/>
                  </a:schemeClr>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数据预处理</a:t>
            </a:r>
          </a:p>
        </p:txBody>
      </p:sp>
      <p:sp>
        <p:nvSpPr>
          <p:cNvPr id="13" name="文本框 12">
            <a:extLst>
              <a:ext uri="{FF2B5EF4-FFF2-40B4-BE49-F238E27FC236}">
                <a16:creationId xmlns:a16="http://schemas.microsoft.com/office/drawing/2014/main" id="{453F2636-DCF9-4D1D-0ECB-C89CB69B59E8}"/>
              </a:ext>
            </a:extLst>
          </p:cNvPr>
          <p:cNvSpPr txBox="1"/>
          <p:nvPr/>
        </p:nvSpPr>
        <p:spPr>
          <a:xfrm>
            <a:off x="122241" y="4140304"/>
            <a:ext cx="1165696" cy="369328"/>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描述符</a:t>
            </a:r>
          </a:p>
        </p:txBody>
      </p:sp>
      <p:sp>
        <p:nvSpPr>
          <p:cNvPr id="18" name="文本框 17">
            <a:extLst>
              <a:ext uri="{FF2B5EF4-FFF2-40B4-BE49-F238E27FC236}">
                <a16:creationId xmlns:a16="http://schemas.microsoft.com/office/drawing/2014/main" id="{E02650E3-DB86-A908-F539-B5ACDA22C390}"/>
              </a:ext>
            </a:extLst>
          </p:cNvPr>
          <p:cNvSpPr txBox="1"/>
          <p:nvPr/>
        </p:nvSpPr>
        <p:spPr>
          <a:xfrm>
            <a:off x="122509" y="4939340"/>
            <a:ext cx="1396528" cy="369328"/>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预测模型</a:t>
            </a:r>
          </a:p>
        </p:txBody>
      </p:sp>
      <p:sp>
        <p:nvSpPr>
          <p:cNvPr id="19" name="文本框 18">
            <a:extLst>
              <a:ext uri="{FF2B5EF4-FFF2-40B4-BE49-F238E27FC236}">
                <a16:creationId xmlns:a16="http://schemas.microsoft.com/office/drawing/2014/main" id="{F3B6E70A-1331-155F-D4B8-801C6E91A4A2}"/>
              </a:ext>
            </a:extLst>
          </p:cNvPr>
          <p:cNvSpPr txBox="1"/>
          <p:nvPr/>
        </p:nvSpPr>
        <p:spPr>
          <a:xfrm>
            <a:off x="122241" y="3383185"/>
            <a:ext cx="1627360"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b="1" dirty="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项目框架</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20" name="文本框 19">
            <a:extLst>
              <a:ext uri="{FF2B5EF4-FFF2-40B4-BE49-F238E27FC236}">
                <a16:creationId xmlns:a16="http://schemas.microsoft.com/office/drawing/2014/main" id="{51E11D6E-F520-32EB-09FA-33C4F14DA3E9}"/>
              </a:ext>
            </a:extLst>
          </p:cNvPr>
          <p:cNvSpPr txBox="1"/>
          <p:nvPr/>
        </p:nvSpPr>
        <p:spPr>
          <a:xfrm>
            <a:off x="1988292" y="1046539"/>
            <a:ext cx="214425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初始数据预览</a:t>
            </a:r>
            <a:endParaRPr lang="en-US" altLang="zh-CN" sz="2000" b="1"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C96E6E1E-B691-B8DE-988B-F1574CE5F025}"/>
              </a:ext>
            </a:extLst>
          </p:cNvPr>
          <p:cNvSpPr txBox="1"/>
          <p:nvPr/>
        </p:nvSpPr>
        <p:spPr>
          <a:xfrm>
            <a:off x="1988292" y="1430826"/>
            <a:ext cx="554525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u="sng" dirty="0">
                <a:solidFill>
                  <a:schemeClr val="accent3"/>
                </a:solidFill>
                <a:latin typeface="宋体" panose="02010600030101010101" pitchFamily="2" charset="-122"/>
                <a:ea typeface="宋体" panose="02010600030101010101" pitchFamily="2" charset="-122"/>
                <a:cs typeface="Times New Roman" panose="02020603050405020304" pitchFamily="18" charset="0"/>
              </a:rPr>
              <a:t>数据来自：</a:t>
            </a:r>
            <a:r>
              <a:rPr lang="en-US" altLang="zh-CN" sz="1600" b="1" u="sng" dirty="0">
                <a:solidFill>
                  <a:schemeClr val="accent3"/>
                </a:solidFill>
                <a:latin typeface="宋体" panose="02010600030101010101" pitchFamily="2" charset="-122"/>
                <a:ea typeface="宋体" panose="02010600030101010101" pitchFamily="2" charset="-122"/>
                <a:cs typeface="Times New Roman" panose="02020603050405020304" pitchFamily="18" charset="0"/>
              </a:rPr>
              <a:t>http://www.functionalglycomics.org/</a:t>
            </a:r>
          </a:p>
        </p:txBody>
      </p:sp>
      <p:pic>
        <p:nvPicPr>
          <p:cNvPr id="8" name="图片 7">
            <a:extLst>
              <a:ext uri="{FF2B5EF4-FFF2-40B4-BE49-F238E27FC236}">
                <a16:creationId xmlns:a16="http://schemas.microsoft.com/office/drawing/2014/main" id="{D29D9ADE-D2E8-3FC7-6E8F-993A17D5B4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817" y="1110033"/>
            <a:ext cx="3487671" cy="325771"/>
          </a:xfrm>
          <a:prstGeom prst="rect">
            <a:avLst/>
          </a:prstGeom>
        </p:spPr>
      </p:pic>
      <p:sp>
        <p:nvSpPr>
          <p:cNvPr id="25" name="文本框 24">
            <a:extLst>
              <a:ext uri="{FF2B5EF4-FFF2-40B4-BE49-F238E27FC236}">
                <a16:creationId xmlns:a16="http://schemas.microsoft.com/office/drawing/2014/main" id="{3797F224-7674-3206-36CA-FF03042F010B}"/>
              </a:ext>
            </a:extLst>
          </p:cNvPr>
          <p:cNvSpPr txBox="1"/>
          <p:nvPr/>
        </p:nvSpPr>
        <p:spPr>
          <a:xfrm>
            <a:off x="7580782" y="6161025"/>
            <a:ext cx="2988499" cy="369332"/>
          </a:xfrm>
          <a:prstGeom prst="rect">
            <a:avLst/>
          </a:prstGeom>
          <a:noFill/>
        </p:spPr>
        <p:txBody>
          <a:bodyPr wrap="square">
            <a:spAutoFit/>
          </a:bodyPr>
          <a:lstStyle/>
          <a:p>
            <a:pPr indent="226695" algn="just"/>
            <a:r>
              <a:rPr lang="zh-CN" altLang="en-US" sz="1800" kern="10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err="1">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Lundstrøm</a:t>
            </a:r>
            <a:r>
              <a:rPr lang="en-US" altLang="zh-CN" sz="1800" kern="10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 J, et al 2022</a:t>
            </a:r>
            <a:r>
              <a:rPr lang="zh-CN" altLang="en-US" sz="1800" kern="10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AA0F40FC-7173-CE90-11A0-5CF7F107FB63}"/>
              </a:ext>
            </a:extLst>
          </p:cNvPr>
          <p:cNvPicPr>
            <a:picLocks noChangeAspect="1"/>
          </p:cNvPicPr>
          <p:nvPr/>
        </p:nvPicPr>
        <p:blipFill rotWithShape="1">
          <a:blip r:embed="rId5"/>
          <a:srcRect t="4921" r="64867"/>
          <a:stretch/>
        </p:blipFill>
        <p:spPr>
          <a:xfrm>
            <a:off x="2566111" y="2466131"/>
            <a:ext cx="2577603" cy="3331599"/>
          </a:xfrm>
          <a:prstGeom prst="rect">
            <a:avLst/>
          </a:prstGeom>
        </p:spPr>
      </p:pic>
      <p:pic>
        <p:nvPicPr>
          <p:cNvPr id="21" name="图片 20">
            <a:extLst>
              <a:ext uri="{FF2B5EF4-FFF2-40B4-BE49-F238E27FC236}">
                <a16:creationId xmlns:a16="http://schemas.microsoft.com/office/drawing/2014/main" id="{C2670082-F46B-2DEB-5B53-322AD8192AD4}"/>
              </a:ext>
            </a:extLst>
          </p:cNvPr>
          <p:cNvPicPr>
            <a:picLocks noChangeAspect="1"/>
          </p:cNvPicPr>
          <p:nvPr/>
        </p:nvPicPr>
        <p:blipFill rotWithShape="1">
          <a:blip r:embed="rId5"/>
          <a:srcRect l="82929" t="4921"/>
          <a:stretch/>
        </p:blipFill>
        <p:spPr>
          <a:xfrm>
            <a:off x="5179399" y="2466132"/>
            <a:ext cx="1252407" cy="3331598"/>
          </a:xfrm>
          <a:prstGeom prst="rect">
            <a:avLst/>
          </a:prstGeom>
        </p:spPr>
      </p:pic>
      <p:sp>
        <p:nvSpPr>
          <p:cNvPr id="7" name="矩形 6">
            <a:extLst>
              <a:ext uri="{FF2B5EF4-FFF2-40B4-BE49-F238E27FC236}">
                <a16:creationId xmlns:a16="http://schemas.microsoft.com/office/drawing/2014/main" id="{38D0F56A-ECDB-CE8E-88B7-A2486333471B}"/>
              </a:ext>
            </a:extLst>
          </p:cNvPr>
          <p:cNvSpPr/>
          <p:nvPr/>
        </p:nvSpPr>
        <p:spPr>
          <a:xfrm>
            <a:off x="2564525" y="2415323"/>
            <a:ext cx="2577603" cy="184481"/>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sp>
        <p:nvSpPr>
          <p:cNvPr id="24" name="矩形 23">
            <a:extLst>
              <a:ext uri="{FF2B5EF4-FFF2-40B4-BE49-F238E27FC236}">
                <a16:creationId xmlns:a16="http://schemas.microsoft.com/office/drawing/2014/main" id="{F362CEEB-6EDC-78EC-D45F-2490D41A194C}"/>
              </a:ext>
            </a:extLst>
          </p:cNvPr>
          <p:cNvSpPr/>
          <p:nvPr/>
        </p:nvSpPr>
        <p:spPr>
          <a:xfrm>
            <a:off x="5787347" y="2643504"/>
            <a:ext cx="644459" cy="3154225"/>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sp>
        <p:nvSpPr>
          <p:cNvPr id="28" name="矩形 27">
            <a:extLst>
              <a:ext uri="{FF2B5EF4-FFF2-40B4-BE49-F238E27FC236}">
                <a16:creationId xmlns:a16="http://schemas.microsoft.com/office/drawing/2014/main" id="{122A9F7C-938D-EC92-15D1-19770BB3C1CE}"/>
              </a:ext>
            </a:extLst>
          </p:cNvPr>
          <p:cNvSpPr/>
          <p:nvPr/>
        </p:nvSpPr>
        <p:spPr>
          <a:xfrm>
            <a:off x="2560366" y="2643504"/>
            <a:ext cx="2584933" cy="3154225"/>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sp>
        <p:nvSpPr>
          <p:cNvPr id="33" name="矩形: 圆角 32">
            <a:extLst>
              <a:ext uri="{FF2B5EF4-FFF2-40B4-BE49-F238E27FC236}">
                <a16:creationId xmlns:a16="http://schemas.microsoft.com/office/drawing/2014/main" id="{653EE805-D558-565D-D933-10F338913A6A}"/>
              </a:ext>
            </a:extLst>
          </p:cNvPr>
          <p:cNvSpPr/>
          <p:nvPr/>
        </p:nvSpPr>
        <p:spPr>
          <a:xfrm>
            <a:off x="2560366" y="1957275"/>
            <a:ext cx="1259003" cy="398039"/>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0" i="0" dirty="0">
                <a:solidFill>
                  <a:srgbClr val="07133E"/>
                </a:solidFill>
                <a:effectLst/>
                <a:latin typeface="宋体" panose="02010600030101010101" pitchFamily="2" charset="-122"/>
                <a:ea typeface="宋体" panose="02010600030101010101" pitchFamily="2" charset="-122"/>
              </a:rPr>
              <a:t>742</a:t>
            </a:r>
            <a:r>
              <a:rPr lang="zh-CN" altLang="en-US" b="0" i="0" dirty="0">
                <a:solidFill>
                  <a:srgbClr val="07133E"/>
                </a:solidFill>
                <a:effectLst/>
                <a:latin typeface="宋体" panose="02010600030101010101" pitchFamily="2" charset="-122"/>
                <a:ea typeface="宋体" panose="02010600030101010101" pitchFamily="2" charset="-122"/>
              </a:rPr>
              <a:t>个多糖</a:t>
            </a:r>
            <a:endParaRPr lang="zh-CN" altLang="en-US" dirty="0"/>
          </a:p>
        </p:txBody>
      </p:sp>
      <p:sp>
        <p:nvSpPr>
          <p:cNvPr id="34" name="矩形: 圆角 33">
            <a:extLst>
              <a:ext uri="{FF2B5EF4-FFF2-40B4-BE49-F238E27FC236}">
                <a16:creationId xmlns:a16="http://schemas.microsoft.com/office/drawing/2014/main" id="{AD5542EC-3904-251E-A9ED-77E55AAE259D}"/>
              </a:ext>
            </a:extLst>
          </p:cNvPr>
          <p:cNvSpPr/>
          <p:nvPr/>
        </p:nvSpPr>
        <p:spPr>
          <a:xfrm>
            <a:off x="2545668" y="5872931"/>
            <a:ext cx="1852490" cy="393941"/>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0" i="0" dirty="0">
                <a:solidFill>
                  <a:srgbClr val="07133E"/>
                </a:solidFill>
                <a:effectLst/>
                <a:latin typeface="宋体" panose="02010600030101010101" pitchFamily="2" charset="-122"/>
                <a:ea typeface="宋体" panose="02010600030101010101" pitchFamily="2" charset="-122"/>
              </a:rPr>
              <a:t>结合强度数据</a:t>
            </a:r>
            <a:endParaRPr lang="zh-CN" altLang="en-US" dirty="0"/>
          </a:p>
        </p:txBody>
      </p:sp>
      <p:sp>
        <p:nvSpPr>
          <p:cNvPr id="35" name="矩形: 圆角 34">
            <a:extLst>
              <a:ext uri="{FF2B5EF4-FFF2-40B4-BE49-F238E27FC236}">
                <a16:creationId xmlns:a16="http://schemas.microsoft.com/office/drawing/2014/main" id="{54E9D8C7-16E4-D957-C6DC-D9931D5928A9}"/>
              </a:ext>
            </a:extLst>
          </p:cNvPr>
          <p:cNvSpPr/>
          <p:nvPr/>
        </p:nvSpPr>
        <p:spPr>
          <a:xfrm>
            <a:off x="4872135" y="1989480"/>
            <a:ext cx="1605380" cy="393941"/>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0" i="0" dirty="0">
                <a:solidFill>
                  <a:srgbClr val="07133E"/>
                </a:solidFill>
                <a:effectLst/>
                <a:latin typeface="宋体" panose="02010600030101010101" pitchFamily="2" charset="-122"/>
                <a:ea typeface="宋体" panose="02010600030101010101" pitchFamily="2" charset="-122"/>
              </a:rPr>
              <a:t>1052</a:t>
            </a:r>
            <a:r>
              <a:rPr lang="zh-CN" altLang="en-US" b="0" i="0" dirty="0">
                <a:solidFill>
                  <a:srgbClr val="07133E"/>
                </a:solidFill>
                <a:effectLst/>
                <a:latin typeface="宋体" panose="02010600030101010101" pitchFamily="2" charset="-122"/>
                <a:ea typeface="宋体" panose="02010600030101010101" pitchFamily="2" charset="-122"/>
              </a:rPr>
              <a:t>个蛋白质</a:t>
            </a:r>
            <a:endParaRPr lang="zh-CN" altLang="en-US" dirty="0"/>
          </a:p>
        </p:txBody>
      </p:sp>
      <p:sp>
        <p:nvSpPr>
          <p:cNvPr id="37" name="文本框 36">
            <a:extLst>
              <a:ext uri="{FF2B5EF4-FFF2-40B4-BE49-F238E27FC236}">
                <a16:creationId xmlns:a16="http://schemas.microsoft.com/office/drawing/2014/main" id="{A989C62A-271E-AA67-AC30-211AE0A28C80}"/>
              </a:ext>
            </a:extLst>
          </p:cNvPr>
          <p:cNvSpPr txBox="1"/>
          <p:nvPr/>
        </p:nvSpPr>
        <p:spPr>
          <a:xfrm>
            <a:off x="2360723" y="6308666"/>
            <a:ext cx="3163065" cy="400110"/>
          </a:xfrm>
          <a:prstGeom prst="rect">
            <a:avLst/>
          </a:prstGeom>
          <a:noFill/>
        </p:spPr>
        <p:txBody>
          <a:bodyPr wrap="square">
            <a:spAutoFit/>
          </a:bodyPr>
          <a:lstStyle/>
          <a:p>
            <a:r>
              <a:rPr lang="zh-CN" altLang="en-US" sz="2000" b="0" i="0" dirty="0">
                <a:effectLst/>
                <a:latin typeface="宋体" panose="02010600030101010101" pitchFamily="2" charset="-122"/>
                <a:ea typeface="宋体" panose="02010600030101010101" pitchFamily="2" charset="-122"/>
              </a:rPr>
              <a:t>越高</a:t>
            </a:r>
            <a:r>
              <a:rPr lang="zh-CN" altLang="en-US" sz="2000" dirty="0">
                <a:latin typeface="宋体" panose="02010600030101010101" pitchFamily="2" charset="-122"/>
                <a:ea typeface="宋体" panose="02010600030101010101" pitchFamily="2" charset="-122"/>
              </a:rPr>
              <a:t>说明</a:t>
            </a:r>
            <a:r>
              <a:rPr lang="zh-CN" altLang="en-US" sz="2000" b="0" i="0" dirty="0">
                <a:effectLst/>
                <a:latin typeface="宋体" panose="02010600030101010101" pitchFamily="2" charset="-122"/>
                <a:ea typeface="宋体" panose="02010600030101010101" pitchFamily="2" charset="-122"/>
              </a:rPr>
              <a:t>结合强度越大</a:t>
            </a:r>
            <a:endParaRPr lang="zh-CN" altLang="en-US" sz="2000" dirty="0"/>
          </a:p>
        </p:txBody>
      </p:sp>
      <p:sp>
        <p:nvSpPr>
          <p:cNvPr id="38" name="矩形 37">
            <a:extLst>
              <a:ext uri="{FF2B5EF4-FFF2-40B4-BE49-F238E27FC236}">
                <a16:creationId xmlns:a16="http://schemas.microsoft.com/office/drawing/2014/main" id="{F897BEC7-3A2E-D80A-5B27-6A0C1E63011E}"/>
              </a:ext>
            </a:extLst>
          </p:cNvPr>
          <p:cNvSpPr/>
          <p:nvPr/>
        </p:nvSpPr>
        <p:spPr>
          <a:xfrm>
            <a:off x="7533542" y="1259267"/>
            <a:ext cx="2213961" cy="151694"/>
          </a:xfrm>
          <a:prstGeom prst="rect">
            <a:avLst/>
          </a:prstGeom>
          <a:gradFill flip="none" rotWithShape="1">
            <a:gsLst>
              <a:gs pos="0">
                <a:srgbClr val="5B9BD5">
                  <a:lumMod val="60000"/>
                  <a:lumOff val="40000"/>
                  <a:alpha val="35000"/>
                </a:srgbClr>
              </a:gs>
              <a:gs pos="100000">
                <a:srgbClr val="5B9BD5">
                  <a:lumMod val="60000"/>
                  <a:lumOff val="40000"/>
                </a:srgbClr>
              </a:gs>
            </a:gsLst>
            <a:lin ang="108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3" name="文本框 22">
            <a:extLst>
              <a:ext uri="{FF2B5EF4-FFF2-40B4-BE49-F238E27FC236}">
                <a16:creationId xmlns:a16="http://schemas.microsoft.com/office/drawing/2014/main" id="{BB9E6221-A74E-1A2D-52E4-08B1F8CA6AFB}"/>
              </a:ext>
            </a:extLst>
          </p:cNvPr>
          <p:cNvSpPr txBox="1"/>
          <p:nvPr/>
        </p:nvSpPr>
        <p:spPr>
          <a:xfrm>
            <a:off x="7490160" y="990809"/>
            <a:ext cx="262292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Z-score</a:t>
            </a:r>
            <a:r>
              <a:rPr kumimoji="0"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标准化</a:t>
            </a:r>
          </a:p>
        </p:txBody>
      </p:sp>
      <p:grpSp>
        <p:nvGrpSpPr>
          <p:cNvPr id="59" name="组合 58">
            <a:extLst>
              <a:ext uri="{FF2B5EF4-FFF2-40B4-BE49-F238E27FC236}">
                <a16:creationId xmlns:a16="http://schemas.microsoft.com/office/drawing/2014/main" id="{FAC8D92C-8973-7C8A-F836-62ADE909D0BD}"/>
              </a:ext>
            </a:extLst>
          </p:cNvPr>
          <p:cNvGrpSpPr/>
          <p:nvPr/>
        </p:nvGrpSpPr>
        <p:grpSpPr>
          <a:xfrm>
            <a:off x="7452969" y="4001802"/>
            <a:ext cx="2074891" cy="646331"/>
            <a:chOff x="7452969" y="4001802"/>
            <a:chExt cx="2074891" cy="646331"/>
          </a:xfrm>
        </p:grpSpPr>
        <p:sp>
          <p:nvSpPr>
            <p:cNvPr id="44" name="文本框 43">
              <a:extLst>
                <a:ext uri="{FF2B5EF4-FFF2-40B4-BE49-F238E27FC236}">
                  <a16:creationId xmlns:a16="http://schemas.microsoft.com/office/drawing/2014/main" id="{C943CB95-FF59-0982-3264-7DC6166B6592}"/>
                </a:ext>
              </a:extLst>
            </p:cNvPr>
            <p:cNvSpPr txBox="1"/>
            <p:nvPr/>
          </p:nvSpPr>
          <p:spPr>
            <a:xfrm>
              <a:off x="7452969" y="4001802"/>
              <a:ext cx="538887" cy="646331"/>
            </a:xfrm>
            <a:prstGeom prst="rect">
              <a:avLst/>
            </a:prstGeom>
            <a:noFill/>
          </p:spPr>
          <p:txBody>
            <a:bodyPr wrap="square">
              <a:spAutoFit/>
            </a:bodyPr>
            <a:lstStyle/>
            <a:p>
              <a:r>
                <a:rPr kumimoji="0" lang="en-US" altLang="zh-CN" sz="3600" b="1" i="0" u="none" strike="noStrike" kern="100" cap="none" spc="0" normalizeH="0" baseline="0" noProof="0" dirty="0">
                  <a:ln>
                    <a:noFill/>
                  </a:ln>
                  <a:solidFill>
                    <a:srgbClr val="0066CB">
                      <a:lumMod val="60000"/>
                      <a:lumOff val="40000"/>
                    </a:srgbClr>
                  </a:solidFill>
                  <a:effectLst/>
                  <a:uLnTx/>
                  <a:uFillTx/>
                  <a:latin typeface="方正小标宋简体" panose="02010601030101010101" pitchFamily="2" charset="-122"/>
                  <a:ea typeface="方正小标宋简体" panose="02010601030101010101" pitchFamily="2" charset="-122"/>
                </a:rPr>
                <a:t>1</a:t>
              </a:r>
              <a:endParaRPr lang="zh-CN" altLang="en-US" dirty="0">
                <a:latin typeface="方正小标宋简体" panose="02010601030101010101" pitchFamily="2" charset="-122"/>
                <a:ea typeface="方正小标宋简体" panose="02010601030101010101" pitchFamily="2" charset="-122"/>
              </a:endParaRPr>
            </a:p>
          </p:txBody>
        </p:sp>
        <p:sp>
          <p:nvSpPr>
            <p:cNvPr id="48" name="文本框 47">
              <a:extLst>
                <a:ext uri="{FF2B5EF4-FFF2-40B4-BE49-F238E27FC236}">
                  <a16:creationId xmlns:a16="http://schemas.microsoft.com/office/drawing/2014/main" id="{4843AFBA-11F1-A0BA-F6A3-54B98B927322}"/>
                </a:ext>
              </a:extLst>
            </p:cNvPr>
            <p:cNvSpPr txBox="1"/>
            <p:nvPr/>
          </p:nvSpPr>
          <p:spPr>
            <a:xfrm>
              <a:off x="7869204" y="4048672"/>
              <a:ext cx="1658656" cy="501932"/>
            </a:xfrm>
            <a:prstGeom prst="rect">
              <a:avLst/>
            </a:prstGeom>
            <a:noFill/>
          </p:spPr>
          <p:txBody>
            <a:bodyPr wrap="square">
              <a:spAutoFit/>
            </a:bodyPr>
            <a:lstStyle/>
            <a:p>
              <a:pPr lvl="0" algn="l">
                <a:lnSpc>
                  <a:spcPct val="150000"/>
                </a:lnSpc>
              </a:pPr>
              <a:r>
                <a:rPr lang="zh-CN" altLang="zh-CN" sz="2000" b="1" kern="100" dirty="0">
                  <a:effectLst/>
                  <a:latin typeface="等线" panose="02010600030101010101" pitchFamily="2" charset="-122"/>
                  <a:ea typeface="宋体" panose="02010600030101010101" pitchFamily="2" charset="-122"/>
                  <a:cs typeface="宋体" panose="02010600030101010101" pitchFamily="2" charset="-122"/>
                </a:rPr>
                <a:t>计算均值</a:t>
              </a:r>
              <a:endParaRPr lang="en-US" altLang="zh-CN" sz="2000" b="1" kern="100" dirty="0">
                <a:effectLst/>
                <a:latin typeface="等线" panose="02010600030101010101" pitchFamily="2" charset="-122"/>
                <a:ea typeface="宋体" panose="02010600030101010101" pitchFamily="2" charset="-122"/>
                <a:cs typeface="宋体" panose="02010600030101010101" pitchFamily="2" charset="-122"/>
              </a:endParaRPr>
            </a:p>
          </p:txBody>
        </p:sp>
      </p:grpSp>
      <p:grpSp>
        <p:nvGrpSpPr>
          <p:cNvPr id="60" name="组合 59">
            <a:extLst>
              <a:ext uri="{FF2B5EF4-FFF2-40B4-BE49-F238E27FC236}">
                <a16:creationId xmlns:a16="http://schemas.microsoft.com/office/drawing/2014/main" id="{FC0C79AE-D2E2-0D0F-9B5B-C93B7563346D}"/>
              </a:ext>
            </a:extLst>
          </p:cNvPr>
          <p:cNvGrpSpPr/>
          <p:nvPr/>
        </p:nvGrpSpPr>
        <p:grpSpPr>
          <a:xfrm>
            <a:off x="7452968" y="4629787"/>
            <a:ext cx="2454512" cy="646331"/>
            <a:chOff x="7452968" y="4629787"/>
            <a:chExt cx="2454512" cy="646331"/>
          </a:xfrm>
        </p:grpSpPr>
        <p:sp>
          <p:nvSpPr>
            <p:cNvPr id="45" name="文本框 44">
              <a:extLst>
                <a:ext uri="{FF2B5EF4-FFF2-40B4-BE49-F238E27FC236}">
                  <a16:creationId xmlns:a16="http://schemas.microsoft.com/office/drawing/2014/main" id="{FD0D7313-9BB8-D679-DE8E-7A2BE281F060}"/>
                </a:ext>
              </a:extLst>
            </p:cNvPr>
            <p:cNvSpPr txBox="1"/>
            <p:nvPr/>
          </p:nvSpPr>
          <p:spPr>
            <a:xfrm>
              <a:off x="7452968" y="4629787"/>
              <a:ext cx="538887" cy="646331"/>
            </a:xfrm>
            <a:prstGeom prst="rect">
              <a:avLst/>
            </a:prstGeom>
            <a:noFill/>
          </p:spPr>
          <p:txBody>
            <a:bodyPr wrap="square">
              <a:spAutoFit/>
            </a:bodyPr>
            <a:lstStyle/>
            <a:p>
              <a:r>
                <a:rPr kumimoji="0" lang="en-US" altLang="zh-CN" sz="3600" b="1" i="0" u="none" strike="noStrike" kern="100" cap="none" spc="0" normalizeH="0" baseline="0" noProof="0" dirty="0">
                  <a:ln>
                    <a:noFill/>
                  </a:ln>
                  <a:solidFill>
                    <a:srgbClr val="0066CB">
                      <a:lumMod val="60000"/>
                      <a:lumOff val="40000"/>
                    </a:srgbClr>
                  </a:solidFill>
                  <a:effectLst/>
                  <a:uLnTx/>
                  <a:uFillTx/>
                  <a:latin typeface="方正小标宋简体" panose="02010601030101010101" pitchFamily="2" charset="-122"/>
                  <a:ea typeface="方正小标宋简体" panose="02010601030101010101" pitchFamily="2" charset="-122"/>
                </a:rPr>
                <a:t>2</a:t>
              </a:r>
              <a:endParaRPr lang="zh-CN" altLang="en-US" dirty="0">
                <a:latin typeface="方正小标宋简体" panose="02010601030101010101" pitchFamily="2" charset="-122"/>
                <a:ea typeface="方正小标宋简体" panose="02010601030101010101" pitchFamily="2" charset="-122"/>
              </a:endParaRPr>
            </a:p>
          </p:txBody>
        </p:sp>
        <p:sp>
          <p:nvSpPr>
            <p:cNvPr id="54" name="文本框 53">
              <a:extLst>
                <a:ext uri="{FF2B5EF4-FFF2-40B4-BE49-F238E27FC236}">
                  <a16:creationId xmlns:a16="http://schemas.microsoft.com/office/drawing/2014/main" id="{5284EB54-DECB-0451-EB74-C7C8CCA48A3B}"/>
                </a:ext>
              </a:extLst>
            </p:cNvPr>
            <p:cNvSpPr txBox="1"/>
            <p:nvPr/>
          </p:nvSpPr>
          <p:spPr>
            <a:xfrm>
              <a:off x="7864745" y="4672562"/>
              <a:ext cx="2042735" cy="501932"/>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2000" b="1" i="0" u="none" strike="noStrike" kern="100" cap="none" spc="0" normalizeH="0" baseline="0" noProof="0" dirty="0">
                  <a:ln>
                    <a:noFill/>
                  </a:ln>
                  <a:solidFill>
                    <a:srgbClr val="000000"/>
                  </a:solidFill>
                  <a:effectLst/>
                  <a:uLnTx/>
                  <a:uFillTx/>
                  <a:latin typeface="等线" panose="02010600030101010101" pitchFamily="2" charset="-122"/>
                  <a:ea typeface="宋体" panose="02010600030101010101" pitchFamily="2" charset="-122"/>
                  <a:cs typeface="宋体" panose="02010600030101010101" pitchFamily="2" charset="-122"/>
                </a:rPr>
                <a:t>计算标准差</a:t>
              </a:r>
              <a:endParaRPr kumimoji="0" lang="en-US" altLang="zh-CN" sz="2000" b="1" i="0" u="none" strike="noStrike" kern="100" cap="none" spc="0" normalizeH="0" baseline="0" noProof="0" dirty="0">
                <a:ln>
                  <a:noFill/>
                </a:ln>
                <a:solidFill>
                  <a:srgbClr val="000000"/>
                </a:solidFill>
                <a:effectLst/>
                <a:uLnTx/>
                <a:uFillTx/>
                <a:latin typeface="等线" panose="02010600030101010101" pitchFamily="2" charset="-122"/>
                <a:ea typeface="宋体" panose="02010600030101010101" pitchFamily="2" charset="-122"/>
                <a:cs typeface="宋体" panose="02010600030101010101" pitchFamily="2" charset="-122"/>
              </a:endParaRPr>
            </a:p>
          </p:txBody>
        </p:sp>
      </p:grpSp>
      <p:grpSp>
        <p:nvGrpSpPr>
          <p:cNvPr id="61" name="组合 60">
            <a:extLst>
              <a:ext uri="{FF2B5EF4-FFF2-40B4-BE49-F238E27FC236}">
                <a16:creationId xmlns:a16="http://schemas.microsoft.com/office/drawing/2014/main" id="{6008C994-A731-2221-FF1C-6E18E2AE76A7}"/>
              </a:ext>
            </a:extLst>
          </p:cNvPr>
          <p:cNvGrpSpPr/>
          <p:nvPr/>
        </p:nvGrpSpPr>
        <p:grpSpPr>
          <a:xfrm>
            <a:off x="7451384" y="5288312"/>
            <a:ext cx="2752129" cy="646331"/>
            <a:chOff x="7451384" y="5288312"/>
            <a:chExt cx="2752129" cy="646331"/>
          </a:xfrm>
        </p:grpSpPr>
        <p:sp>
          <p:nvSpPr>
            <p:cNvPr id="46" name="文本框 45">
              <a:extLst>
                <a:ext uri="{FF2B5EF4-FFF2-40B4-BE49-F238E27FC236}">
                  <a16:creationId xmlns:a16="http://schemas.microsoft.com/office/drawing/2014/main" id="{6E1769D5-805C-952C-BAE9-9C1E7036B176}"/>
                </a:ext>
              </a:extLst>
            </p:cNvPr>
            <p:cNvSpPr txBox="1"/>
            <p:nvPr/>
          </p:nvSpPr>
          <p:spPr>
            <a:xfrm>
              <a:off x="7451384" y="5288312"/>
              <a:ext cx="538887" cy="646331"/>
            </a:xfrm>
            <a:prstGeom prst="rect">
              <a:avLst/>
            </a:prstGeom>
            <a:noFill/>
          </p:spPr>
          <p:txBody>
            <a:bodyPr wrap="square">
              <a:spAutoFit/>
            </a:bodyPr>
            <a:lstStyle/>
            <a:p>
              <a:r>
                <a:rPr lang="en-US" altLang="zh-CN" sz="3600" b="1" kern="100" dirty="0">
                  <a:solidFill>
                    <a:srgbClr val="0066CB">
                      <a:lumMod val="60000"/>
                      <a:lumOff val="40000"/>
                    </a:srgbClr>
                  </a:solidFill>
                  <a:latin typeface="方正小标宋简体" panose="02010601030101010101" pitchFamily="2" charset="-122"/>
                  <a:ea typeface="方正小标宋简体" panose="02010601030101010101" pitchFamily="2" charset="-122"/>
                </a:rPr>
                <a:t>3</a:t>
              </a:r>
              <a:endParaRPr lang="zh-CN" altLang="en-US" dirty="0">
                <a:latin typeface="方正小标宋简体" panose="02010601030101010101" pitchFamily="2" charset="-122"/>
                <a:ea typeface="方正小标宋简体" panose="02010601030101010101" pitchFamily="2" charset="-122"/>
              </a:endParaRPr>
            </a:p>
          </p:txBody>
        </p:sp>
        <p:sp>
          <p:nvSpPr>
            <p:cNvPr id="58" name="文本框 57">
              <a:extLst>
                <a:ext uri="{FF2B5EF4-FFF2-40B4-BE49-F238E27FC236}">
                  <a16:creationId xmlns:a16="http://schemas.microsoft.com/office/drawing/2014/main" id="{FF5A594F-39CA-F465-4398-0603D362CA8B}"/>
                </a:ext>
              </a:extLst>
            </p:cNvPr>
            <p:cNvSpPr txBox="1"/>
            <p:nvPr/>
          </p:nvSpPr>
          <p:spPr>
            <a:xfrm>
              <a:off x="7864744" y="5311884"/>
              <a:ext cx="2338769" cy="48186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2000" b="1" i="0" u="none" strike="noStrike" kern="100" cap="none" spc="0" normalizeH="0" baseline="0" noProof="0" dirty="0">
                  <a:ln>
                    <a:noFill/>
                  </a:ln>
                  <a:solidFill>
                    <a:srgbClr val="000000"/>
                  </a:solidFill>
                  <a:effectLst/>
                  <a:uLnTx/>
                  <a:uFillTx/>
                  <a:latin typeface="+mn-ea"/>
                  <a:cs typeface="宋体" panose="02010600030101010101" pitchFamily="2" charset="-122"/>
                </a:rPr>
                <a:t>计算</a:t>
              </a:r>
              <a:r>
                <a:rPr kumimoji="0" lang="en-US" altLang="zh-CN" sz="2000" b="1" i="0" u="none" strike="noStrike" kern="100" cap="none" spc="0" normalizeH="0" baseline="0" noProof="0" dirty="0">
                  <a:ln>
                    <a:noFill/>
                  </a:ln>
                  <a:solidFill>
                    <a:srgbClr val="000000"/>
                  </a:solidFill>
                  <a:effectLst/>
                  <a:uLnTx/>
                  <a:uFillTx/>
                  <a:latin typeface="+mn-ea"/>
                  <a:cs typeface="宋体" panose="02010600030101010101" pitchFamily="2" charset="-122"/>
                </a:rPr>
                <a:t>Z-score</a:t>
              </a:r>
              <a:endParaRPr kumimoji="0" lang="zh-CN" altLang="en-US" sz="2000" b="1" i="0" u="none" strike="noStrike" kern="1200" cap="none" spc="0" normalizeH="0" baseline="0" noProof="0" dirty="0">
                <a:ln>
                  <a:noFill/>
                </a:ln>
                <a:solidFill>
                  <a:srgbClr val="000000"/>
                </a:solidFill>
                <a:effectLst/>
                <a:uLnTx/>
                <a:uFillTx/>
                <a:latin typeface="+mn-ea"/>
              </a:endParaRPr>
            </a:p>
          </p:txBody>
        </p:sp>
      </p:grpSp>
    </p:spTree>
    <p:extLst>
      <p:ext uri="{BB962C8B-B14F-4D97-AF65-F5344CB8AC3E}">
        <p14:creationId xmlns:p14="http://schemas.microsoft.com/office/powerpoint/2010/main" val="14430811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fade">
                                      <p:cBhvr>
                                        <p:cTn id="45" dur="1000"/>
                                        <p:tgtEl>
                                          <p:spTgt spid="63"/>
                                        </p:tgtEl>
                                      </p:cBhvr>
                                    </p:animEffect>
                                    <p:anim calcmode="lin" valueType="num">
                                      <p:cBhvr>
                                        <p:cTn id="46" dur="1000" fill="hold"/>
                                        <p:tgtEl>
                                          <p:spTgt spid="63"/>
                                        </p:tgtEl>
                                        <p:attrNameLst>
                                          <p:attrName>ppt_x</p:attrName>
                                        </p:attrNameLst>
                                      </p:cBhvr>
                                      <p:tavLst>
                                        <p:tav tm="0">
                                          <p:val>
                                            <p:strVal val="#ppt_x"/>
                                          </p:val>
                                        </p:tav>
                                        <p:tav tm="100000">
                                          <p:val>
                                            <p:strVal val="#ppt_x"/>
                                          </p:val>
                                        </p:tav>
                                      </p:tavLst>
                                    </p:anim>
                                    <p:anim calcmode="lin" valueType="num">
                                      <p:cBhvr>
                                        <p:cTn id="47" dur="1000" fill="hold"/>
                                        <p:tgtEl>
                                          <p:spTgt spid="63"/>
                                        </p:tgtEl>
                                        <p:attrNameLst>
                                          <p:attrName>ppt_y</p:attrName>
                                        </p:attrNameLst>
                                      </p:cBhvr>
                                      <p:tavLst>
                                        <p:tav tm="0">
                                          <p:val>
                                            <p:strVal val="#ppt_y+.1"/>
                                          </p:val>
                                        </p:tav>
                                        <p:tav tm="100000">
                                          <p:val>
                                            <p:strVal val="#ppt_y"/>
                                          </p:val>
                                        </p:tav>
                                      </p:tavLst>
                                    </p:anim>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500"/>
                                        <p:tgtEl>
                                          <p:spTgt spid="59"/>
                                        </p:tgtEl>
                                      </p:cBhvr>
                                    </p:animEffect>
                                  </p:childTnLst>
                                </p:cTn>
                              </p:par>
                            </p:childTnLst>
                          </p:cTn>
                        </p:par>
                        <p:par>
                          <p:cTn id="52" fill="hold">
                            <p:stCondLst>
                              <p:cond delay="1500"/>
                            </p:stCondLst>
                            <p:childTnLst>
                              <p:par>
                                <p:cTn id="53" presetID="10" presetClass="entr" presetSubtype="0" fill="hold" nodeType="after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500"/>
                                        <p:tgtEl>
                                          <p:spTgt spid="60"/>
                                        </p:tgtEl>
                                      </p:cBhvr>
                                    </p:animEffect>
                                  </p:childTnLst>
                                </p:cTn>
                              </p:par>
                            </p:childTnLst>
                          </p:cTn>
                        </p:par>
                        <p:par>
                          <p:cTn id="56" fill="hold">
                            <p:stCondLst>
                              <p:cond delay="2000"/>
                            </p:stCondLst>
                            <p:childTnLst>
                              <p:par>
                                <p:cTn id="57" presetID="10" presetClass="entr" presetSubtype="0" fill="hold" nodeType="afterEffect">
                                  <p:stCondLst>
                                    <p:cond delay="0"/>
                                  </p:stCondLst>
                                  <p:childTnLst>
                                    <p:set>
                                      <p:cBhvr>
                                        <p:cTn id="58" dur="1" fill="hold">
                                          <p:stCondLst>
                                            <p:cond delay="0"/>
                                          </p:stCondLst>
                                        </p:cTn>
                                        <p:tgtEl>
                                          <p:spTgt spid="61"/>
                                        </p:tgtEl>
                                        <p:attrNameLst>
                                          <p:attrName>style.visibility</p:attrName>
                                        </p:attrNameLst>
                                      </p:cBhvr>
                                      <p:to>
                                        <p:strVal val="visible"/>
                                      </p:to>
                                    </p:set>
                                    <p:animEffect transition="in" filter="fade">
                                      <p:cBhvr>
                                        <p:cTn id="59"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4" grpId="0" animBg="1"/>
      <p:bldP spid="28" grpId="0" animBg="1"/>
      <p:bldP spid="33" grpId="0" animBg="1"/>
      <p:bldP spid="34" grpId="0" animBg="1"/>
      <p:bldP spid="35" grpId="0" animBg="1"/>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a:xfrm>
            <a:off x="11290300" y="6303963"/>
            <a:ext cx="9017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BB307F-9B35-4682-BDAD-5A15872FBB74}" type="slidenum">
              <a:rPr kumimoji="0" lang="zh-CN" altLang="en-US" sz="1400" b="0" i="0" u="none" strike="noStrike" kern="1200" cap="none" spc="0" normalizeH="0" baseline="0" noProof="0" smtClean="0">
                <a:ln>
                  <a:noFill/>
                </a:ln>
                <a:solidFill>
                  <a:srgbClr val="000000">
                    <a:tint val="75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zh-CN" altLang="en-US" sz="1400" b="0" i="0" u="none" strike="noStrike" kern="1200" cap="none" spc="0" normalizeH="0" baseline="0" noProof="0" dirty="0">
              <a:ln>
                <a:noFill/>
              </a:ln>
              <a:solidFill>
                <a:srgbClr val="000000">
                  <a:tint val="75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cxnSp>
        <p:nvCxnSpPr>
          <p:cNvPr id="9" name="Straight Connector 560"/>
          <p:cNvCxnSpPr/>
          <p:nvPr/>
        </p:nvCxnSpPr>
        <p:spPr>
          <a:xfrm flipV="1">
            <a:off x="-393700" y="1585125"/>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60"/>
          <p:cNvCxnSpPr/>
          <p:nvPr/>
        </p:nvCxnSpPr>
        <p:spPr>
          <a:xfrm flipV="1">
            <a:off x="-393700" y="2298700"/>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60"/>
          <p:cNvCxnSpPr/>
          <p:nvPr/>
        </p:nvCxnSpPr>
        <p:spPr>
          <a:xfrm flipV="1">
            <a:off x="-393700" y="3103506"/>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60"/>
          <p:cNvCxnSpPr/>
          <p:nvPr/>
        </p:nvCxnSpPr>
        <p:spPr>
          <a:xfrm flipV="1">
            <a:off x="-393700" y="3877668"/>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60"/>
          <p:cNvCxnSpPr/>
          <p:nvPr/>
        </p:nvCxnSpPr>
        <p:spPr>
          <a:xfrm flipV="1">
            <a:off x="-393700" y="4681316"/>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flipH="1">
            <a:off x="3269071" y="6550223"/>
            <a:ext cx="75587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0F0F0">
                    <a:lumMod val="50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基于神经网络的蛋白质</a:t>
            </a:r>
            <a:r>
              <a:rPr kumimoji="0" lang="en-US" altLang="zh-CN" sz="1400" b="0" i="0" u="none" strike="noStrike" kern="1200" cap="none" spc="0" normalizeH="0" baseline="0" noProof="0" dirty="0">
                <a:ln>
                  <a:noFill/>
                </a:ln>
                <a:solidFill>
                  <a:srgbClr val="F0F0F0">
                    <a:lumMod val="50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a:t>
            </a:r>
            <a:r>
              <a:rPr kumimoji="0" lang="zh-CN" altLang="en-US" sz="1400" b="0" i="0" u="none" strike="noStrike" kern="1200" cap="none" spc="0" normalizeH="0" baseline="0" noProof="0" dirty="0">
                <a:ln>
                  <a:noFill/>
                </a:ln>
                <a:solidFill>
                  <a:srgbClr val="F0F0F0">
                    <a:lumMod val="50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多糖相互作用研究</a:t>
            </a:r>
          </a:p>
        </p:txBody>
      </p:sp>
      <p:sp>
        <p:nvSpPr>
          <p:cNvPr id="10" name="五边形 21">
            <a:extLst>
              <a:ext uri="{FF2B5EF4-FFF2-40B4-BE49-F238E27FC236}">
                <a16:creationId xmlns:a16="http://schemas.microsoft.com/office/drawing/2014/main" id="{FE7535A5-DF81-8E18-D2CC-B95BD607A7A0}"/>
              </a:ext>
            </a:extLst>
          </p:cNvPr>
          <p:cNvSpPr/>
          <p:nvPr/>
        </p:nvSpPr>
        <p:spPr>
          <a:xfrm>
            <a:off x="0" y="2604202"/>
            <a:ext cx="1749869" cy="365125"/>
          </a:xfrm>
          <a:prstGeom prst="homePlate">
            <a:avLst>
              <a:gd name="adj" fmla="val 317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1" name="文本框 10">
            <a:extLst>
              <a:ext uri="{FF2B5EF4-FFF2-40B4-BE49-F238E27FC236}">
                <a16:creationId xmlns:a16="http://schemas.microsoft.com/office/drawing/2014/main" id="{175A505E-E588-58D2-68E9-78365127A8BB}"/>
              </a:ext>
            </a:extLst>
          </p:cNvPr>
          <p:cNvSpPr txBox="1"/>
          <p:nvPr/>
        </p:nvSpPr>
        <p:spPr>
          <a:xfrm>
            <a:off x="122509" y="1715925"/>
            <a:ext cx="1396528" cy="369328"/>
          </a:xfrm>
          <a:prstGeom prst="rect">
            <a:avLst/>
          </a:prstGeom>
          <a:noFill/>
        </p:spPr>
        <p:txBody>
          <a:bodyPr wrap="none" lIns="91436" tIns="45718" rIns="91436" bIns="45718"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实验数据</a:t>
            </a:r>
          </a:p>
        </p:txBody>
      </p:sp>
      <p:sp>
        <p:nvSpPr>
          <p:cNvPr id="12" name="文本框 11">
            <a:extLst>
              <a:ext uri="{FF2B5EF4-FFF2-40B4-BE49-F238E27FC236}">
                <a16:creationId xmlns:a16="http://schemas.microsoft.com/office/drawing/2014/main" id="{F2CEFD93-F7CC-4717-3634-8A97C9835135}"/>
              </a:ext>
            </a:extLst>
          </p:cNvPr>
          <p:cNvSpPr txBox="1"/>
          <p:nvPr/>
        </p:nvSpPr>
        <p:spPr>
          <a:xfrm>
            <a:off x="122241" y="2605166"/>
            <a:ext cx="1627360" cy="369328"/>
          </a:xfrm>
          <a:prstGeom prst="rect">
            <a:avLst/>
          </a:prstGeom>
          <a:noFill/>
        </p:spPr>
        <p:txBody>
          <a:bodyPr wrap="square" lIns="91436" tIns="45718" rIns="91436" bIns="45718" rtlCol="0">
            <a:spAutoFit/>
          </a:bodyPr>
          <a:lstStyle>
            <a:defPPr>
              <a:defRPr lang="zh-CN"/>
            </a:defPPr>
            <a:lvl1pPr>
              <a:defRPr sz="2000">
                <a:solidFill>
                  <a:schemeClr val="tx1">
                    <a:lumMod val="65000"/>
                    <a:lumOff val="35000"/>
                  </a:schemeClr>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数据预处理</a:t>
            </a:r>
          </a:p>
        </p:txBody>
      </p:sp>
      <p:sp>
        <p:nvSpPr>
          <p:cNvPr id="13" name="文本框 12">
            <a:extLst>
              <a:ext uri="{FF2B5EF4-FFF2-40B4-BE49-F238E27FC236}">
                <a16:creationId xmlns:a16="http://schemas.microsoft.com/office/drawing/2014/main" id="{453F2636-DCF9-4D1D-0ECB-C89CB69B59E8}"/>
              </a:ext>
            </a:extLst>
          </p:cNvPr>
          <p:cNvSpPr txBox="1"/>
          <p:nvPr/>
        </p:nvSpPr>
        <p:spPr>
          <a:xfrm>
            <a:off x="122241" y="4140304"/>
            <a:ext cx="1165696" cy="369328"/>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描述符</a:t>
            </a:r>
          </a:p>
        </p:txBody>
      </p:sp>
      <p:sp>
        <p:nvSpPr>
          <p:cNvPr id="18" name="文本框 17">
            <a:extLst>
              <a:ext uri="{FF2B5EF4-FFF2-40B4-BE49-F238E27FC236}">
                <a16:creationId xmlns:a16="http://schemas.microsoft.com/office/drawing/2014/main" id="{E02650E3-DB86-A908-F539-B5ACDA22C390}"/>
              </a:ext>
            </a:extLst>
          </p:cNvPr>
          <p:cNvSpPr txBox="1"/>
          <p:nvPr/>
        </p:nvSpPr>
        <p:spPr>
          <a:xfrm>
            <a:off x="122509" y="4939340"/>
            <a:ext cx="1396528" cy="369328"/>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预测模型</a:t>
            </a:r>
          </a:p>
        </p:txBody>
      </p:sp>
      <p:sp>
        <p:nvSpPr>
          <p:cNvPr id="19" name="文本框 18">
            <a:extLst>
              <a:ext uri="{FF2B5EF4-FFF2-40B4-BE49-F238E27FC236}">
                <a16:creationId xmlns:a16="http://schemas.microsoft.com/office/drawing/2014/main" id="{F3B6E70A-1331-155F-D4B8-801C6E91A4A2}"/>
              </a:ext>
            </a:extLst>
          </p:cNvPr>
          <p:cNvSpPr txBox="1"/>
          <p:nvPr/>
        </p:nvSpPr>
        <p:spPr>
          <a:xfrm>
            <a:off x="122241" y="3383185"/>
            <a:ext cx="1627360"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b="1" dirty="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项目框架</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pic>
        <p:nvPicPr>
          <p:cNvPr id="5" name="内容占位符 3">
            <a:extLst>
              <a:ext uri="{FF2B5EF4-FFF2-40B4-BE49-F238E27FC236}">
                <a16:creationId xmlns:a16="http://schemas.microsoft.com/office/drawing/2014/main" id="{ABE1C1C4-8F4D-6456-75CD-D83CC98724B5}"/>
              </a:ext>
            </a:extLst>
          </p:cNvPr>
          <p:cNvPicPr>
            <a:picLocks noChangeAspect="1"/>
          </p:cNvPicPr>
          <p:nvPr/>
        </p:nvPicPr>
        <p:blipFill>
          <a:blip r:embed="rId3"/>
          <a:stretch>
            <a:fillRect/>
          </a:stretch>
        </p:blipFill>
        <p:spPr>
          <a:xfrm>
            <a:off x="1995648" y="1517343"/>
            <a:ext cx="3181791" cy="2444066"/>
          </a:xfrm>
          <a:prstGeom prst="rect">
            <a:avLst/>
          </a:prstGeom>
        </p:spPr>
      </p:pic>
      <p:pic>
        <p:nvPicPr>
          <p:cNvPr id="7" name="图片 6">
            <a:extLst>
              <a:ext uri="{FF2B5EF4-FFF2-40B4-BE49-F238E27FC236}">
                <a16:creationId xmlns:a16="http://schemas.microsoft.com/office/drawing/2014/main" id="{FA44A5BF-6319-35D6-A268-58A013C6CACE}"/>
              </a:ext>
            </a:extLst>
          </p:cNvPr>
          <p:cNvPicPr>
            <a:picLocks noChangeAspect="1"/>
          </p:cNvPicPr>
          <p:nvPr/>
        </p:nvPicPr>
        <p:blipFill>
          <a:blip r:embed="rId4"/>
          <a:stretch>
            <a:fillRect/>
          </a:stretch>
        </p:blipFill>
        <p:spPr>
          <a:xfrm>
            <a:off x="5216308" y="991737"/>
            <a:ext cx="3367700" cy="2613925"/>
          </a:xfrm>
          <a:prstGeom prst="rect">
            <a:avLst/>
          </a:prstGeom>
        </p:spPr>
      </p:pic>
      <p:pic>
        <p:nvPicPr>
          <p:cNvPr id="8" name="图片 7">
            <a:extLst>
              <a:ext uri="{FF2B5EF4-FFF2-40B4-BE49-F238E27FC236}">
                <a16:creationId xmlns:a16="http://schemas.microsoft.com/office/drawing/2014/main" id="{4530E79F-3889-6CE9-A6E3-2E62A608D8F2}"/>
              </a:ext>
            </a:extLst>
          </p:cNvPr>
          <p:cNvPicPr>
            <a:picLocks noChangeAspect="1"/>
          </p:cNvPicPr>
          <p:nvPr/>
        </p:nvPicPr>
        <p:blipFill>
          <a:blip r:embed="rId5"/>
          <a:stretch>
            <a:fillRect/>
          </a:stretch>
        </p:blipFill>
        <p:spPr>
          <a:xfrm>
            <a:off x="1981528" y="3990432"/>
            <a:ext cx="3167628" cy="2338047"/>
          </a:xfrm>
          <a:prstGeom prst="rect">
            <a:avLst/>
          </a:prstGeom>
        </p:spPr>
      </p:pic>
      <p:pic>
        <p:nvPicPr>
          <p:cNvPr id="22" name="图片 21">
            <a:extLst>
              <a:ext uri="{FF2B5EF4-FFF2-40B4-BE49-F238E27FC236}">
                <a16:creationId xmlns:a16="http://schemas.microsoft.com/office/drawing/2014/main" id="{BBBD385E-5875-0DFF-FF96-9748A7CCF089}"/>
              </a:ext>
            </a:extLst>
          </p:cNvPr>
          <p:cNvPicPr>
            <a:picLocks noChangeAspect="1"/>
          </p:cNvPicPr>
          <p:nvPr/>
        </p:nvPicPr>
        <p:blipFill>
          <a:blip r:embed="rId6"/>
          <a:stretch>
            <a:fillRect/>
          </a:stretch>
        </p:blipFill>
        <p:spPr>
          <a:xfrm>
            <a:off x="5376665" y="3941812"/>
            <a:ext cx="3207343" cy="2331756"/>
          </a:xfrm>
          <a:prstGeom prst="rect">
            <a:avLst/>
          </a:prstGeom>
        </p:spPr>
      </p:pic>
      <p:sp>
        <p:nvSpPr>
          <p:cNvPr id="6" name="矩形: 圆角 5">
            <a:extLst>
              <a:ext uri="{FF2B5EF4-FFF2-40B4-BE49-F238E27FC236}">
                <a16:creationId xmlns:a16="http://schemas.microsoft.com/office/drawing/2014/main" id="{4B40E979-A6BD-259A-A259-AD3520320C03}"/>
              </a:ext>
            </a:extLst>
          </p:cNvPr>
          <p:cNvSpPr/>
          <p:nvPr/>
        </p:nvSpPr>
        <p:spPr>
          <a:xfrm>
            <a:off x="8661745" y="4539967"/>
            <a:ext cx="3244451" cy="1690309"/>
          </a:xfrm>
          <a:prstGeom prst="roundRect">
            <a:avLst/>
          </a:prstGeom>
          <a:solidFill>
            <a:schemeClr val="accent3">
              <a:lumMod val="20000"/>
              <a:lumOff val="80000"/>
            </a:schemeClr>
          </a:solidFill>
          <a:ln w="57150">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2800" b="1" kern="100" dirty="0">
                <a:solidFill>
                  <a:schemeClr val="accent3">
                    <a:lumMod val="50000"/>
                  </a:schemeClr>
                </a:solidFill>
                <a:latin typeface="宋体" panose="02010600030101010101" pitchFamily="2" charset="-122"/>
                <a:ea typeface="宋体" panose="02010600030101010101" pitchFamily="2" charset="-122"/>
                <a:cs typeface="宋体" panose="02010600030101010101" pitchFamily="2" charset="-122"/>
              </a:rPr>
              <a:t>极少部分</a:t>
            </a:r>
            <a:r>
              <a:rPr lang="zh-CN" altLang="en-US" kern="100" dirty="0">
                <a:solidFill>
                  <a:schemeClr val="tx1"/>
                </a:solidFill>
                <a:latin typeface="宋体" panose="02010600030101010101" pitchFamily="2" charset="-122"/>
                <a:ea typeface="宋体" panose="02010600030101010101" pitchFamily="2" charset="-122"/>
                <a:cs typeface="宋体" panose="02010600030101010101" pitchFamily="2" charset="-122"/>
              </a:rPr>
              <a:t>的蛋白质和糖有结合</a:t>
            </a:r>
            <a:endParaRPr lang="en-US" altLang="zh-CN" sz="18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p>
            <a:pPr marL="285750" indent="-285750">
              <a:lnSpc>
                <a:spcPct val="150000"/>
              </a:lnSpc>
              <a:buFont typeface="Wingdings" panose="05000000000000000000" pitchFamily="2" charset="2"/>
              <a:buChar char="Ø"/>
            </a:pPr>
            <a:r>
              <a:rPr lang="zh-CN" altLang="zh-CN" sz="18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特征多数是</a:t>
            </a:r>
            <a:r>
              <a:rPr lang="zh-CN" altLang="zh-CN" sz="2800" b="1" kern="100" dirty="0">
                <a:solidFill>
                  <a:schemeClr val="accent3">
                    <a:lumMod val="50000"/>
                  </a:schemeClr>
                </a:solidFill>
                <a:effectLst/>
                <a:latin typeface="宋体" panose="02010600030101010101" pitchFamily="2" charset="-122"/>
                <a:ea typeface="宋体" panose="02010600030101010101" pitchFamily="2" charset="-122"/>
                <a:cs typeface="宋体" panose="02010600030101010101" pitchFamily="2" charset="-122"/>
              </a:rPr>
              <a:t>稀疏特征</a:t>
            </a:r>
            <a:endParaRPr lang="zh-CN" altLang="en-US" dirty="0">
              <a:solidFill>
                <a:schemeClr val="accent3">
                  <a:lumMod val="50000"/>
                </a:schemeClr>
              </a:solidFill>
              <a:latin typeface="宋体" panose="02010600030101010101" pitchFamily="2" charset="-122"/>
              <a:ea typeface="宋体" panose="02010600030101010101" pitchFamily="2" charset="-122"/>
            </a:endParaRPr>
          </a:p>
        </p:txBody>
      </p:sp>
      <p:grpSp>
        <p:nvGrpSpPr>
          <p:cNvPr id="21" name="组合 20">
            <a:extLst>
              <a:ext uri="{FF2B5EF4-FFF2-40B4-BE49-F238E27FC236}">
                <a16:creationId xmlns:a16="http://schemas.microsoft.com/office/drawing/2014/main" id="{A76FBC80-45C3-D244-620F-78B8CC00AA62}"/>
              </a:ext>
            </a:extLst>
          </p:cNvPr>
          <p:cNvGrpSpPr/>
          <p:nvPr/>
        </p:nvGrpSpPr>
        <p:grpSpPr>
          <a:xfrm>
            <a:off x="2129909" y="1066069"/>
            <a:ext cx="2622926" cy="461665"/>
            <a:chOff x="7490160" y="990809"/>
            <a:chExt cx="2622926" cy="461665"/>
          </a:xfrm>
        </p:grpSpPr>
        <p:sp>
          <p:nvSpPr>
            <p:cNvPr id="2" name="矩形 1">
              <a:extLst>
                <a:ext uri="{FF2B5EF4-FFF2-40B4-BE49-F238E27FC236}">
                  <a16:creationId xmlns:a16="http://schemas.microsoft.com/office/drawing/2014/main" id="{7D788EB0-CAA4-02FA-8B02-AB04106CBF95}"/>
                </a:ext>
              </a:extLst>
            </p:cNvPr>
            <p:cNvSpPr/>
            <p:nvPr/>
          </p:nvSpPr>
          <p:spPr>
            <a:xfrm>
              <a:off x="7533542" y="1259267"/>
              <a:ext cx="2213961" cy="151694"/>
            </a:xfrm>
            <a:prstGeom prst="rect">
              <a:avLst/>
            </a:prstGeom>
            <a:gradFill flip="none" rotWithShape="1">
              <a:gsLst>
                <a:gs pos="0">
                  <a:srgbClr val="5B9BD5">
                    <a:lumMod val="60000"/>
                    <a:lumOff val="40000"/>
                    <a:alpha val="35000"/>
                  </a:srgbClr>
                </a:gs>
                <a:gs pos="100000">
                  <a:srgbClr val="5B9BD5">
                    <a:lumMod val="60000"/>
                    <a:lumOff val="40000"/>
                  </a:srgbClr>
                </a:gs>
              </a:gsLst>
              <a:lin ang="108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 name="文本框 3">
              <a:extLst>
                <a:ext uri="{FF2B5EF4-FFF2-40B4-BE49-F238E27FC236}">
                  <a16:creationId xmlns:a16="http://schemas.microsoft.com/office/drawing/2014/main" id="{8BB7FC8E-2710-7BC6-3BCA-3446CFAC1C8B}"/>
                </a:ext>
              </a:extLst>
            </p:cNvPr>
            <p:cNvSpPr txBox="1"/>
            <p:nvPr/>
          </p:nvSpPr>
          <p:spPr>
            <a:xfrm>
              <a:off x="7490160" y="990809"/>
              <a:ext cx="262292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数据统计探索</a:t>
              </a:r>
            </a:p>
          </p:txBody>
        </p:sp>
      </p:grpSp>
      <p:sp>
        <p:nvSpPr>
          <p:cNvPr id="24" name="文本框 23">
            <a:extLst>
              <a:ext uri="{FF2B5EF4-FFF2-40B4-BE49-F238E27FC236}">
                <a16:creationId xmlns:a16="http://schemas.microsoft.com/office/drawing/2014/main" id="{91070357-E2B3-00A8-D9FB-EBC3E2753A22}"/>
              </a:ext>
            </a:extLst>
          </p:cNvPr>
          <p:cNvSpPr txBox="1"/>
          <p:nvPr/>
        </p:nvSpPr>
        <p:spPr>
          <a:xfrm>
            <a:off x="8681899" y="1997335"/>
            <a:ext cx="2988732" cy="858377"/>
          </a:xfrm>
          <a:prstGeom prst="rect">
            <a:avLst/>
          </a:prstGeom>
          <a:noFill/>
        </p:spPr>
        <p:txBody>
          <a:bodyPr wrap="square">
            <a:spAutoFit/>
          </a:bodyPr>
          <a:lstStyle/>
          <a:p>
            <a:pPr>
              <a:lnSpc>
                <a:spcPct val="150000"/>
              </a:lnSpc>
            </a:pPr>
            <a:r>
              <a:rPr lang="zh-CN" altLang="zh-CN" sz="18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对结合强度进行探索，共有</a:t>
            </a:r>
            <a:r>
              <a:rPr lang="en-US" altLang="zh-CN" sz="18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742</a:t>
            </a:r>
            <a:r>
              <a:rPr lang="zh-CN" altLang="zh-CN" sz="18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个糖、</a:t>
            </a:r>
            <a:r>
              <a:rPr lang="en-US" altLang="zh-CN" sz="18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1351</a:t>
            </a:r>
            <a:r>
              <a:rPr lang="zh-CN" altLang="zh-CN" sz="18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个蛋白质</a:t>
            </a:r>
            <a:endParaRPr lang="en-US" altLang="zh-CN" sz="1800" dirty="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26" name="文本框 25">
            <a:extLst>
              <a:ext uri="{FF2B5EF4-FFF2-40B4-BE49-F238E27FC236}">
                <a16:creationId xmlns:a16="http://schemas.microsoft.com/office/drawing/2014/main" id="{9F65FA44-34E2-0F28-8B67-0908F8A796AF}"/>
              </a:ext>
            </a:extLst>
          </p:cNvPr>
          <p:cNvSpPr txBox="1"/>
          <p:nvPr/>
        </p:nvSpPr>
        <p:spPr>
          <a:xfrm>
            <a:off x="9672714" y="3678637"/>
            <a:ext cx="2270589" cy="646331"/>
          </a:xfrm>
          <a:prstGeom prst="rect">
            <a:avLst/>
          </a:prstGeom>
          <a:noFill/>
        </p:spPr>
        <p:txBody>
          <a:bodyPr wrap="square">
            <a:spAutoFit/>
          </a:bodyPr>
          <a:lstStyle/>
          <a:p>
            <a:r>
              <a:rPr lang="en-US" altLang="zh-CN" sz="3600" b="1" dirty="0">
                <a:solidFill>
                  <a:srgbClr val="0058A8"/>
                </a:solidFill>
                <a:effectLst/>
                <a:latin typeface="宋体" panose="02010600030101010101" pitchFamily="2" charset="-122"/>
                <a:ea typeface="宋体" panose="02010600030101010101" pitchFamily="2" charset="-122"/>
                <a:cs typeface="宋体" panose="02010600030101010101" pitchFamily="2" charset="-122"/>
              </a:rPr>
              <a:t>7.1%&gt;0</a:t>
            </a:r>
            <a:endParaRPr lang="zh-CN" altLang="en-US" sz="3600" dirty="0"/>
          </a:p>
        </p:txBody>
      </p:sp>
      <p:sp>
        <p:nvSpPr>
          <p:cNvPr id="28" name="文本框 27">
            <a:extLst>
              <a:ext uri="{FF2B5EF4-FFF2-40B4-BE49-F238E27FC236}">
                <a16:creationId xmlns:a16="http://schemas.microsoft.com/office/drawing/2014/main" id="{D7A57E55-E4CA-3A81-F31F-0B901FE01E5E}"/>
              </a:ext>
            </a:extLst>
          </p:cNvPr>
          <p:cNvSpPr txBox="1"/>
          <p:nvPr/>
        </p:nvSpPr>
        <p:spPr>
          <a:xfrm>
            <a:off x="8661745" y="3254406"/>
            <a:ext cx="3716399" cy="996876"/>
          </a:xfrm>
          <a:prstGeom prst="rect">
            <a:avLst/>
          </a:prstGeom>
          <a:noFill/>
        </p:spPr>
        <p:txBody>
          <a:bodyPr wrap="square">
            <a:spAutoFit/>
          </a:bodyPr>
          <a:lstStyle/>
          <a:p>
            <a:pPr>
              <a:lnSpc>
                <a:spcPct val="200000"/>
              </a:lnSpc>
            </a:pPr>
            <a:r>
              <a:rPr lang="zh-CN" altLang="zh-CN" sz="18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组合方式</a:t>
            </a:r>
            <a:r>
              <a:rPr lang="zh-CN" altLang="en-US" sz="18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共</a:t>
            </a:r>
            <a:endParaRPr lang="en-US" altLang="zh-CN" sz="1800" dirty="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zh-CN" dirty="0">
                <a:effectLst/>
                <a:latin typeface="宋体" panose="02010600030101010101" pitchFamily="2" charset="-122"/>
                <a:ea typeface="宋体" panose="02010600030101010101" pitchFamily="2" charset="-122"/>
                <a:cs typeface="宋体" panose="02010600030101010101" pitchFamily="2" charset="-122"/>
              </a:rPr>
              <a:t>发现只有</a:t>
            </a:r>
            <a:endParaRPr lang="en-US" altLang="zh-CN" dirty="0">
              <a:solidFill>
                <a:srgbClr val="0058A8"/>
              </a:solidFill>
              <a:latin typeface="宋体" panose="02010600030101010101" pitchFamily="2" charset="-122"/>
              <a:ea typeface="宋体" panose="02010600030101010101" pitchFamily="2" charset="-122"/>
              <a:cs typeface="宋体" panose="02010600030101010101" pitchFamily="2" charset="-122"/>
            </a:endParaRPr>
          </a:p>
        </p:txBody>
      </p:sp>
      <p:sp>
        <p:nvSpPr>
          <p:cNvPr id="31" name="文本框 30">
            <a:extLst>
              <a:ext uri="{FF2B5EF4-FFF2-40B4-BE49-F238E27FC236}">
                <a16:creationId xmlns:a16="http://schemas.microsoft.com/office/drawing/2014/main" id="{D31FD149-806C-C57F-4C9F-1B3A4C800299}"/>
              </a:ext>
            </a:extLst>
          </p:cNvPr>
          <p:cNvSpPr txBox="1"/>
          <p:nvPr/>
        </p:nvSpPr>
        <p:spPr>
          <a:xfrm>
            <a:off x="9868496" y="3170541"/>
            <a:ext cx="2292227" cy="646331"/>
          </a:xfrm>
          <a:prstGeom prst="rect">
            <a:avLst/>
          </a:prstGeom>
          <a:noFill/>
        </p:spPr>
        <p:txBody>
          <a:bodyPr wrap="square">
            <a:spAutoFit/>
          </a:bodyPr>
          <a:lstStyle/>
          <a:p>
            <a:r>
              <a:rPr lang="en-US" altLang="zh-CN" sz="3600" b="1" dirty="0">
                <a:solidFill>
                  <a:srgbClr val="0058A8"/>
                </a:solidFill>
                <a:latin typeface="宋体" panose="02010600030101010101" pitchFamily="2" charset="-122"/>
                <a:ea typeface="宋体" panose="02010600030101010101" pitchFamily="2" charset="-122"/>
              </a:rPr>
              <a:t>1,002,442</a:t>
            </a:r>
            <a:endParaRPr lang="zh-CN" altLang="en-US" sz="3600" b="1" dirty="0">
              <a:solidFill>
                <a:srgbClr val="0058A8"/>
              </a:solidFill>
              <a:latin typeface="宋体" panose="02010600030101010101" pitchFamily="2" charset="-122"/>
              <a:ea typeface="宋体" panose="02010600030101010101" pitchFamily="2" charset="-122"/>
            </a:endParaRPr>
          </a:p>
        </p:txBody>
      </p:sp>
      <p:sp>
        <p:nvSpPr>
          <p:cNvPr id="20" name="文本框 19">
            <a:extLst>
              <a:ext uri="{FF2B5EF4-FFF2-40B4-BE49-F238E27FC236}">
                <a16:creationId xmlns:a16="http://schemas.microsoft.com/office/drawing/2014/main" id="{B6D73F74-ABBF-D719-4D56-0336142ABC07}"/>
              </a:ext>
            </a:extLst>
          </p:cNvPr>
          <p:cNvSpPr txBox="1"/>
          <p:nvPr/>
        </p:nvSpPr>
        <p:spPr>
          <a:xfrm>
            <a:off x="6096000" y="3565339"/>
            <a:ext cx="6409112" cy="369332"/>
          </a:xfrm>
          <a:prstGeom prst="rect">
            <a:avLst/>
          </a:prstGeom>
          <a:noFill/>
        </p:spPr>
        <p:txBody>
          <a:bodyPr wrap="square">
            <a:spAutoFit/>
          </a:bodyPr>
          <a:lstStyle/>
          <a:p>
            <a:r>
              <a:rPr lang="zh-CN" altLang="zh-CN" sz="1800" b="1" kern="0" dirty="0">
                <a:effectLst/>
                <a:latin typeface="等线" panose="02010600030101010101" pitchFamily="2" charset="-122"/>
                <a:ea typeface="宋体" panose="02010600030101010101" pitchFamily="2" charset="-122"/>
                <a:cs typeface="宋体" panose="02010600030101010101" pitchFamily="2" charset="-122"/>
              </a:rPr>
              <a:t>结合强度直方图</a:t>
            </a:r>
            <a:endParaRPr lang="zh-CN" altLang="en-US" dirty="0"/>
          </a:p>
        </p:txBody>
      </p:sp>
      <p:sp>
        <p:nvSpPr>
          <p:cNvPr id="23" name="文本框 22">
            <a:extLst>
              <a:ext uri="{FF2B5EF4-FFF2-40B4-BE49-F238E27FC236}">
                <a16:creationId xmlns:a16="http://schemas.microsoft.com/office/drawing/2014/main" id="{A65ED084-2E62-B63E-98F2-4C937453E940}"/>
              </a:ext>
            </a:extLst>
          </p:cNvPr>
          <p:cNvSpPr txBox="1"/>
          <p:nvPr/>
        </p:nvSpPr>
        <p:spPr>
          <a:xfrm>
            <a:off x="2758440" y="6286526"/>
            <a:ext cx="6675120" cy="369332"/>
          </a:xfrm>
          <a:prstGeom prst="rect">
            <a:avLst/>
          </a:prstGeom>
          <a:noFill/>
        </p:spPr>
        <p:txBody>
          <a:bodyPr wrap="square">
            <a:spAutoFit/>
          </a:bodyPr>
          <a:lstStyle/>
          <a:p>
            <a:r>
              <a:rPr lang="zh-CN" altLang="zh-CN" sz="1800" b="1" kern="0" dirty="0">
                <a:effectLst/>
                <a:ea typeface="宋体" panose="02010600030101010101" pitchFamily="2" charset="-122"/>
                <a:cs typeface="宋体" panose="02010600030101010101" pitchFamily="2" charset="-122"/>
              </a:rPr>
              <a:t>正结合强度直方图</a:t>
            </a:r>
            <a:endParaRPr lang="zh-CN" altLang="en-US" dirty="0"/>
          </a:p>
        </p:txBody>
      </p:sp>
      <p:sp>
        <p:nvSpPr>
          <p:cNvPr id="25" name="文本框 24">
            <a:extLst>
              <a:ext uri="{FF2B5EF4-FFF2-40B4-BE49-F238E27FC236}">
                <a16:creationId xmlns:a16="http://schemas.microsoft.com/office/drawing/2014/main" id="{41909392-C255-446D-3E96-67382FE5C891}"/>
              </a:ext>
            </a:extLst>
          </p:cNvPr>
          <p:cNvSpPr txBox="1"/>
          <p:nvPr/>
        </p:nvSpPr>
        <p:spPr>
          <a:xfrm>
            <a:off x="6183687" y="6224183"/>
            <a:ext cx="6675120" cy="369332"/>
          </a:xfrm>
          <a:prstGeom prst="rect">
            <a:avLst/>
          </a:prstGeom>
          <a:noFill/>
        </p:spPr>
        <p:txBody>
          <a:bodyPr wrap="square">
            <a:spAutoFit/>
          </a:bodyPr>
          <a:lstStyle/>
          <a:p>
            <a:r>
              <a:rPr lang="zh-CN" altLang="zh-CN" sz="1800" b="1" kern="0" dirty="0">
                <a:effectLst/>
                <a:ea typeface="宋体" panose="02010600030101010101" pitchFamily="2" charset="-122"/>
                <a:cs typeface="宋体" panose="02010600030101010101" pitchFamily="2" charset="-122"/>
              </a:rPr>
              <a:t>负结合强度直方图</a:t>
            </a:r>
            <a:endParaRPr lang="zh-CN" altLang="en-US" dirty="0"/>
          </a:p>
        </p:txBody>
      </p:sp>
    </p:spTree>
    <p:extLst>
      <p:ext uri="{BB962C8B-B14F-4D97-AF65-F5344CB8AC3E}">
        <p14:creationId xmlns:p14="http://schemas.microsoft.com/office/powerpoint/2010/main" val="18431709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五边形 21">
            <a:extLst>
              <a:ext uri="{FF2B5EF4-FFF2-40B4-BE49-F238E27FC236}">
                <a16:creationId xmlns:a16="http://schemas.microsoft.com/office/drawing/2014/main" id="{7B7B1D58-633F-3B64-3584-3B1533E028A2}"/>
              </a:ext>
            </a:extLst>
          </p:cNvPr>
          <p:cNvSpPr/>
          <p:nvPr/>
        </p:nvSpPr>
        <p:spPr>
          <a:xfrm>
            <a:off x="0" y="3369306"/>
            <a:ext cx="1749869" cy="365125"/>
          </a:xfrm>
          <a:prstGeom prst="homePlate">
            <a:avLst>
              <a:gd name="adj" fmla="val 317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3" name="灯片编号占位符 2"/>
          <p:cNvSpPr>
            <a:spLocks noGrp="1"/>
          </p:cNvSpPr>
          <p:nvPr>
            <p:ph type="sldNum" sz="quarter" idx="4294967295"/>
          </p:nvPr>
        </p:nvSpPr>
        <p:spPr>
          <a:xfrm>
            <a:off x="11290300" y="6303963"/>
            <a:ext cx="9017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BB307F-9B35-4682-BDAD-5A15872FBB74}" type="slidenum">
              <a:rPr kumimoji="0" lang="zh-CN" altLang="en-US" sz="1400" b="0" i="0" u="none" strike="noStrike" kern="1200" cap="none" spc="0" normalizeH="0" baseline="0" noProof="0" smtClean="0">
                <a:ln>
                  <a:noFill/>
                </a:ln>
                <a:solidFill>
                  <a:srgbClr val="000000">
                    <a:tint val="75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zh-CN" altLang="en-US" sz="1400" b="0" i="0" u="none" strike="noStrike" kern="1200" cap="none" spc="0" normalizeH="0" baseline="0" noProof="0" dirty="0">
              <a:ln>
                <a:noFill/>
              </a:ln>
              <a:solidFill>
                <a:srgbClr val="000000">
                  <a:tint val="75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0" name="文本框 9">
            <a:extLst>
              <a:ext uri="{FF2B5EF4-FFF2-40B4-BE49-F238E27FC236}">
                <a16:creationId xmlns:a16="http://schemas.microsoft.com/office/drawing/2014/main" id="{C87065CF-B2D1-D4DF-1C12-754E2FA42FB9}"/>
              </a:ext>
            </a:extLst>
          </p:cNvPr>
          <p:cNvSpPr txBox="1"/>
          <p:nvPr/>
        </p:nvSpPr>
        <p:spPr>
          <a:xfrm flipH="1">
            <a:off x="3269071" y="6550223"/>
            <a:ext cx="75587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0F0F0">
                    <a:lumMod val="50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基于神经网络的蛋白质</a:t>
            </a:r>
            <a:r>
              <a:rPr kumimoji="0" lang="en-US" altLang="zh-CN" sz="1400" b="0" i="0" u="none" strike="noStrike" kern="1200" cap="none" spc="0" normalizeH="0" baseline="0" noProof="0" dirty="0">
                <a:ln>
                  <a:noFill/>
                </a:ln>
                <a:solidFill>
                  <a:srgbClr val="F0F0F0">
                    <a:lumMod val="50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a:t>
            </a:r>
            <a:r>
              <a:rPr kumimoji="0" lang="zh-CN" altLang="en-US" sz="1400" b="0" i="0" u="none" strike="noStrike" kern="1200" cap="none" spc="0" normalizeH="0" baseline="0" noProof="0" dirty="0">
                <a:ln>
                  <a:noFill/>
                </a:ln>
                <a:solidFill>
                  <a:srgbClr val="F0F0F0">
                    <a:lumMod val="50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多糖相互作用研究</a:t>
            </a:r>
          </a:p>
        </p:txBody>
      </p:sp>
      <p:sp>
        <p:nvSpPr>
          <p:cNvPr id="34" name="文本框 33">
            <a:extLst>
              <a:ext uri="{FF2B5EF4-FFF2-40B4-BE49-F238E27FC236}">
                <a16:creationId xmlns:a16="http://schemas.microsoft.com/office/drawing/2014/main" id="{D3075FA8-8F7C-1538-3FE7-F8AAFC79D60E}"/>
              </a:ext>
            </a:extLst>
          </p:cNvPr>
          <p:cNvSpPr txBox="1"/>
          <p:nvPr/>
        </p:nvSpPr>
        <p:spPr>
          <a:xfrm>
            <a:off x="122509" y="1715925"/>
            <a:ext cx="1396528" cy="369328"/>
          </a:xfrm>
          <a:prstGeom prst="rect">
            <a:avLst/>
          </a:prstGeom>
          <a:noFill/>
        </p:spPr>
        <p:txBody>
          <a:bodyPr wrap="none" lIns="91436" tIns="45718" rIns="91436" bIns="45718"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实验数据</a:t>
            </a:r>
          </a:p>
        </p:txBody>
      </p:sp>
      <p:sp>
        <p:nvSpPr>
          <p:cNvPr id="36" name="文本框 35">
            <a:extLst>
              <a:ext uri="{FF2B5EF4-FFF2-40B4-BE49-F238E27FC236}">
                <a16:creationId xmlns:a16="http://schemas.microsoft.com/office/drawing/2014/main" id="{9788FF02-C598-8C6E-114D-6BA35E0299D0}"/>
              </a:ext>
            </a:extLst>
          </p:cNvPr>
          <p:cNvSpPr txBox="1"/>
          <p:nvPr/>
        </p:nvSpPr>
        <p:spPr>
          <a:xfrm>
            <a:off x="122241" y="2605166"/>
            <a:ext cx="1627360" cy="369328"/>
          </a:xfrm>
          <a:prstGeom prst="rect">
            <a:avLst/>
          </a:prstGeom>
          <a:noFill/>
        </p:spPr>
        <p:txBody>
          <a:bodyPr wrap="square" lIns="91436" tIns="45718" rIns="91436" bIns="45718" rtlCol="0">
            <a:spAutoFit/>
          </a:bodyPr>
          <a:lstStyle>
            <a:defPPr>
              <a:defRPr lang="zh-CN"/>
            </a:defPPr>
            <a:lvl1pPr>
              <a:defRPr sz="2000">
                <a:solidFill>
                  <a:schemeClr val="tx1">
                    <a:lumMod val="65000"/>
                    <a:lumOff val="35000"/>
                  </a:schemeClr>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数据预处理</a:t>
            </a:r>
          </a:p>
        </p:txBody>
      </p:sp>
      <p:sp>
        <p:nvSpPr>
          <p:cNvPr id="39" name="文本框 38">
            <a:extLst>
              <a:ext uri="{FF2B5EF4-FFF2-40B4-BE49-F238E27FC236}">
                <a16:creationId xmlns:a16="http://schemas.microsoft.com/office/drawing/2014/main" id="{5765619B-28BF-E491-86EA-96481ED126FC}"/>
              </a:ext>
            </a:extLst>
          </p:cNvPr>
          <p:cNvSpPr txBox="1"/>
          <p:nvPr/>
        </p:nvSpPr>
        <p:spPr>
          <a:xfrm>
            <a:off x="122241" y="4140304"/>
            <a:ext cx="1165696" cy="369328"/>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描述符</a:t>
            </a:r>
          </a:p>
        </p:txBody>
      </p:sp>
      <p:cxnSp>
        <p:nvCxnSpPr>
          <p:cNvPr id="41" name="Straight Connector 560">
            <a:extLst>
              <a:ext uri="{FF2B5EF4-FFF2-40B4-BE49-F238E27FC236}">
                <a16:creationId xmlns:a16="http://schemas.microsoft.com/office/drawing/2014/main" id="{9579B494-36F3-C277-EA07-66776F6799F6}"/>
              </a:ext>
            </a:extLst>
          </p:cNvPr>
          <p:cNvCxnSpPr/>
          <p:nvPr/>
        </p:nvCxnSpPr>
        <p:spPr>
          <a:xfrm flipV="1">
            <a:off x="-393700" y="1585125"/>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560">
            <a:extLst>
              <a:ext uri="{FF2B5EF4-FFF2-40B4-BE49-F238E27FC236}">
                <a16:creationId xmlns:a16="http://schemas.microsoft.com/office/drawing/2014/main" id="{1D2ABAA4-F111-3BAD-9233-04F994A1F08B}"/>
              </a:ext>
            </a:extLst>
          </p:cNvPr>
          <p:cNvCxnSpPr/>
          <p:nvPr/>
        </p:nvCxnSpPr>
        <p:spPr>
          <a:xfrm flipV="1">
            <a:off x="-393700" y="2298700"/>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560">
            <a:extLst>
              <a:ext uri="{FF2B5EF4-FFF2-40B4-BE49-F238E27FC236}">
                <a16:creationId xmlns:a16="http://schemas.microsoft.com/office/drawing/2014/main" id="{D7157D07-F415-6350-E8B7-5DAFCACEE605}"/>
              </a:ext>
            </a:extLst>
          </p:cNvPr>
          <p:cNvCxnSpPr/>
          <p:nvPr/>
        </p:nvCxnSpPr>
        <p:spPr>
          <a:xfrm flipV="1">
            <a:off x="-393700" y="3103506"/>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560">
            <a:extLst>
              <a:ext uri="{FF2B5EF4-FFF2-40B4-BE49-F238E27FC236}">
                <a16:creationId xmlns:a16="http://schemas.microsoft.com/office/drawing/2014/main" id="{A7A0F89D-81CF-D423-44C1-FC4CBEC155D2}"/>
              </a:ext>
            </a:extLst>
          </p:cNvPr>
          <p:cNvCxnSpPr/>
          <p:nvPr/>
        </p:nvCxnSpPr>
        <p:spPr>
          <a:xfrm flipV="1">
            <a:off x="-393700" y="3877668"/>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560">
            <a:extLst>
              <a:ext uri="{FF2B5EF4-FFF2-40B4-BE49-F238E27FC236}">
                <a16:creationId xmlns:a16="http://schemas.microsoft.com/office/drawing/2014/main" id="{7351F9F6-323A-BD40-5033-6885EEF14246}"/>
              </a:ext>
            </a:extLst>
          </p:cNvPr>
          <p:cNvCxnSpPr/>
          <p:nvPr/>
        </p:nvCxnSpPr>
        <p:spPr>
          <a:xfrm flipV="1">
            <a:off x="-393700" y="4681316"/>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C78AA56F-692D-433D-59BA-9959B168B5A6}"/>
              </a:ext>
            </a:extLst>
          </p:cNvPr>
          <p:cNvSpPr txBox="1"/>
          <p:nvPr/>
        </p:nvSpPr>
        <p:spPr>
          <a:xfrm>
            <a:off x="122509" y="4939340"/>
            <a:ext cx="1396528" cy="369328"/>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预测模型</a:t>
            </a:r>
          </a:p>
        </p:txBody>
      </p:sp>
      <p:sp>
        <p:nvSpPr>
          <p:cNvPr id="6" name="文本框 5">
            <a:extLst>
              <a:ext uri="{FF2B5EF4-FFF2-40B4-BE49-F238E27FC236}">
                <a16:creationId xmlns:a16="http://schemas.microsoft.com/office/drawing/2014/main" id="{F3D06DE3-46EB-6254-0972-139FD3D5EB6A}"/>
              </a:ext>
            </a:extLst>
          </p:cNvPr>
          <p:cNvSpPr txBox="1"/>
          <p:nvPr/>
        </p:nvSpPr>
        <p:spPr>
          <a:xfrm>
            <a:off x="122241" y="3383185"/>
            <a:ext cx="1627360"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b="1" dirty="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项目框架</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pic>
        <p:nvPicPr>
          <p:cNvPr id="12" name="图片 11">
            <a:extLst>
              <a:ext uri="{FF2B5EF4-FFF2-40B4-BE49-F238E27FC236}">
                <a16:creationId xmlns:a16="http://schemas.microsoft.com/office/drawing/2014/main" id="{5E1A5DE8-B812-9109-D4EF-EE76CC14FE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9093" y="1715925"/>
            <a:ext cx="9442057" cy="4345892"/>
          </a:xfrm>
          <a:prstGeom prst="rect">
            <a:avLst/>
          </a:prstGeom>
        </p:spPr>
      </p:pic>
      <p:grpSp>
        <p:nvGrpSpPr>
          <p:cNvPr id="2" name="组合 1">
            <a:extLst>
              <a:ext uri="{FF2B5EF4-FFF2-40B4-BE49-F238E27FC236}">
                <a16:creationId xmlns:a16="http://schemas.microsoft.com/office/drawing/2014/main" id="{3702D1B4-668F-3370-5595-9DA560A65803}"/>
              </a:ext>
            </a:extLst>
          </p:cNvPr>
          <p:cNvGrpSpPr/>
          <p:nvPr/>
        </p:nvGrpSpPr>
        <p:grpSpPr>
          <a:xfrm>
            <a:off x="2129909" y="1066069"/>
            <a:ext cx="2622926" cy="461665"/>
            <a:chOff x="7490160" y="990809"/>
            <a:chExt cx="2622926" cy="461665"/>
          </a:xfrm>
        </p:grpSpPr>
        <p:sp>
          <p:nvSpPr>
            <p:cNvPr id="5" name="矩形 4">
              <a:extLst>
                <a:ext uri="{FF2B5EF4-FFF2-40B4-BE49-F238E27FC236}">
                  <a16:creationId xmlns:a16="http://schemas.microsoft.com/office/drawing/2014/main" id="{D7EBDC92-91BC-BDD8-7B32-E9E1FBCE9A33}"/>
                </a:ext>
              </a:extLst>
            </p:cNvPr>
            <p:cNvSpPr/>
            <p:nvPr/>
          </p:nvSpPr>
          <p:spPr>
            <a:xfrm>
              <a:off x="7533542" y="1259267"/>
              <a:ext cx="2213961" cy="151694"/>
            </a:xfrm>
            <a:prstGeom prst="rect">
              <a:avLst/>
            </a:prstGeom>
            <a:gradFill flip="none" rotWithShape="1">
              <a:gsLst>
                <a:gs pos="0">
                  <a:srgbClr val="5B9BD5">
                    <a:lumMod val="60000"/>
                    <a:lumOff val="40000"/>
                    <a:alpha val="35000"/>
                  </a:srgbClr>
                </a:gs>
                <a:gs pos="100000">
                  <a:srgbClr val="5B9BD5">
                    <a:lumMod val="60000"/>
                    <a:lumOff val="40000"/>
                  </a:srgbClr>
                </a:gs>
              </a:gsLst>
              <a:lin ang="108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B08A81C1-1E69-22C7-B41A-CB320A7C833E}"/>
                </a:ext>
              </a:extLst>
            </p:cNvPr>
            <p:cNvSpPr txBox="1"/>
            <p:nvPr/>
          </p:nvSpPr>
          <p:spPr>
            <a:xfrm>
              <a:off x="7490160" y="990809"/>
              <a:ext cx="262292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项目框架</a:t>
              </a: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528864B-F040-61D4-5FCC-CB7008ABD677}"/>
              </a:ext>
            </a:extLst>
          </p:cNvPr>
          <p:cNvPicPr>
            <a:picLocks noChangeAspect="1"/>
          </p:cNvPicPr>
          <p:nvPr/>
        </p:nvPicPr>
        <p:blipFill rotWithShape="1">
          <a:blip r:embed="rId3">
            <a:extLst>
              <a:ext uri="{28A0092B-C50C-407E-A947-70E740481C1C}">
                <a14:useLocalDpi xmlns:a14="http://schemas.microsoft.com/office/drawing/2010/main" val="0"/>
              </a:ext>
            </a:extLst>
          </a:blip>
          <a:srcRect l="17083" t="17705" r="27500" b="8374"/>
          <a:stretch/>
        </p:blipFill>
        <p:spPr>
          <a:xfrm>
            <a:off x="3637371" y="1276801"/>
            <a:ext cx="6756401" cy="5069523"/>
          </a:xfrm>
          <a:prstGeom prst="rect">
            <a:avLst/>
          </a:prstGeom>
        </p:spPr>
      </p:pic>
      <p:sp>
        <p:nvSpPr>
          <p:cNvPr id="3" name="灯片编号占位符 2"/>
          <p:cNvSpPr>
            <a:spLocks noGrp="1"/>
          </p:cNvSpPr>
          <p:nvPr>
            <p:ph type="sldNum" sz="quarter" idx="4294967295"/>
          </p:nvPr>
        </p:nvSpPr>
        <p:spPr>
          <a:xfrm>
            <a:off x="11290300" y="6303963"/>
            <a:ext cx="9017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BB307F-9B35-4682-BDAD-5A15872FBB74}" type="slidenum">
              <a:rPr kumimoji="0" lang="zh-CN" altLang="en-US" sz="1400" b="0" i="0" u="none" strike="noStrike" kern="1200" cap="none" spc="0" normalizeH="0" baseline="0" noProof="0" smtClean="0">
                <a:ln>
                  <a:noFill/>
                </a:ln>
                <a:solidFill>
                  <a:srgbClr val="000000">
                    <a:tint val="75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zh-CN" altLang="en-US" sz="1400" b="0" i="0" u="none" strike="noStrike" kern="1200" cap="none" spc="0" normalizeH="0" baseline="0" noProof="0" dirty="0">
              <a:ln>
                <a:noFill/>
              </a:ln>
              <a:solidFill>
                <a:srgbClr val="000000">
                  <a:tint val="75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0" name="文本框 9">
            <a:extLst>
              <a:ext uri="{FF2B5EF4-FFF2-40B4-BE49-F238E27FC236}">
                <a16:creationId xmlns:a16="http://schemas.microsoft.com/office/drawing/2014/main" id="{680AB957-052F-02D6-9461-D190CE7505B7}"/>
              </a:ext>
            </a:extLst>
          </p:cNvPr>
          <p:cNvSpPr txBox="1"/>
          <p:nvPr/>
        </p:nvSpPr>
        <p:spPr>
          <a:xfrm flipH="1">
            <a:off x="3269071" y="6550223"/>
            <a:ext cx="75587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0F0F0">
                    <a:lumMod val="50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基于神经网络的蛋白质</a:t>
            </a:r>
            <a:r>
              <a:rPr kumimoji="0" lang="en-US" altLang="zh-CN" sz="1400" b="0" i="0" u="none" strike="noStrike" kern="1200" cap="none" spc="0" normalizeH="0" baseline="0" noProof="0" dirty="0">
                <a:ln>
                  <a:noFill/>
                </a:ln>
                <a:solidFill>
                  <a:srgbClr val="F0F0F0">
                    <a:lumMod val="50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a:t>
            </a:r>
            <a:r>
              <a:rPr kumimoji="0" lang="zh-CN" altLang="en-US" sz="1400" b="0" i="0" u="none" strike="noStrike" kern="1200" cap="none" spc="0" normalizeH="0" baseline="0" noProof="0" dirty="0">
                <a:ln>
                  <a:noFill/>
                </a:ln>
                <a:solidFill>
                  <a:srgbClr val="F0F0F0">
                    <a:lumMod val="50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多糖相互作用研究</a:t>
            </a:r>
          </a:p>
        </p:txBody>
      </p:sp>
      <p:cxnSp>
        <p:nvCxnSpPr>
          <p:cNvPr id="22" name="Straight Connector 560">
            <a:extLst>
              <a:ext uri="{FF2B5EF4-FFF2-40B4-BE49-F238E27FC236}">
                <a16:creationId xmlns:a16="http://schemas.microsoft.com/office/drawing/2014/main" id="{9E364C8E-174E-3404-4F31-154468D13210}"/>
              </a:ext>
            </a:extLst>
          </p:cNvPr>
          <p:cNvCxnSpPr/>
          <p:nvPr/>
        </p:nvCxnSpPr>
        <p:spPr>
          <a:xfrm flipV="1">
            <a:off x="-393700" y="1585125"/>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560">
            <a:extLst>
              <a:ext uri="{FF2B5EF4-FFF2-40B4-BE49-F238E27FC236}">
                <a16:creationId xmlns:a16="http://schemas.microsoft.com/office/drawing/2014/main" id="{15ECD3D1-8AE9-7C7F-9812-0F55F1B79F9A}"/>
              </a:ext>
            </a:extLst>
          </p:cNvPr>
          <p:cNvCxnSpPr/>
          <p:nvPr/>
        </p:nvCxnSpPr>
        <p:spPr>
          <a:xfrm flipV="1">
            <a:off x="-393700" y="2298700"/>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560">
            <a:extLst>
              <a:ext uri="{FF2B5EF4-FFF2-40B4-BE49-F238E27FC236}">
                <a16:creationId xmlns:a16="http://schemas.microsoft.com/office/drawing/2014/main" id="{6C555321-1172-09B5-D0C3-1F9A398E1872}"/>
              </a:ext>
            </a:extLst>
          </p:cNvPr>
          <p:cNvCxnSpPr/>
          <p:nvPr/>
        </p:nvCxnSpPr>
        <p:spPr>
          <a:xfrm flipV="1">
            <a:off x="-393700" y="3103506"/>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560">
            <a:extLst>
              <a:ext uri="{FF2B5EF4-FFF2-40B4-BE49-F238E27FC236}">
                <a16:creationId xmlns:a16="http://schemas.microsoft.com/office/drawing/2014/main" id="{E055FDA4-D189-F202-939D-273E617422ED}"/>
              </a:ext>
            </a:extLst>
          </p:cNvPr>
          <p:cNvCxnSpPr/>
          <p:nvPr/>
        </p:nvCxnSpPr>
        <p:spPr>
          <a:xfrm flipV="1">
            <a:off x="-393700" y="3877668"/>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560">
            <a:extLst>
              <a:ext uri="{FF2B5EF4-FFF2-40B4-BE49-F238E27FC236}">
                <a16:creationId xmlns:a16="http://schemas.microsoft.com/office/drawing/2014/main" id="{4F51F4AA-CE7B-B9EA-F7B1-834C9FD0FC89}"/>
              </a:ext>
            </a:extLst>
          </p:cNvPr>
          <p:cNvCxnSpPr/>
          <p:nvPr/>
        </p:nvCxnSpPr>
        <p:spPr>
          <a:xfrm flipV="1">
            <a:off x="-393700" y="4681316"/>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756A0BEE-013F-2DFE-0E34-E0CAB7DCD3E6}"/>
              </a:ext>
            </a:extLst>
          </p:cNvPr>
          <p:cNvSpPr txBox="1"/>
          <p:nvPr/>
        </p:nvSpPr>
        <p:spPr>
          <a:xfrm>
            <a:off x="2330150" y="4740509"/>
            <a:ext cx="4640715"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b="1" dirty="0">
                <a:solidFill>
                  <a:schemeClr val="accent3">
                    <a:lumMod val="50000"/>
                  </a:schemeClr>
                </a:solidFill>
                <a:latin typeface="宋体" panose="02010600030101010101" pitchFamily="2" charset="-122"/>
                <a:ea typeface="宋体" panose="02010600030101010101" pitchFamily="2" charset="-122"/>
                <a:cs typeface="Times New Roman" panose="02020603050405020304" pitchFamily="18" charset="0"/>
              </a:rPr>
              <a:t>多糖描述符</a:t>
            </a:r>
            <a:endParaRPr lang="en-US" altLang="zh-CN" sz="3200" b="1" dirty="0">
              <a:solidFill>
                <a:schemeClr val="accent3">
                  <a:lumMod val="50000"/>
                </a:schemeClr>
              </a:solidFill>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b="1" dirty="0" err="1">
                <a:solidFill>
                  <a:schemeClr val="accent3">
                    <a:lumMod val="50000"/>
                  </a:schemeClr>
                </a:solidFill>
                <a:latin typeface="宋体" panose="02010600030101010101" pitchFamily="2" charset="-122"/>
                <a:ea typeface="宋体" panose="02010600030101010101" pitchFamily="2" charset="-122"/>
                <a:cs typeface="Times New Roman" panose="02020603050405020304" pitchFamily="18" charset="0"/>
              </a:rPr>
              <a:t>GlycanBag</a:t>
            </a:r>
            <a:endParaRPr kumimoji="0" lang="zh-CN" altLang="en-US" sz="3200" b="1" i="0" u="none" strike="noStrike" kern="1200" cap="none" spc="0" normalizeH="0" baseline="0" noProof="0" dirty="0">
              <a:ln>
                <a:noFill/>
              </a:ln>
              <a:solidFill>
                <a:schemeClr val="accent3">
                  <a:lumMod val="50000"/>
                </a:schemeClr>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3" name="五边形 21">
            <a:extLst>
              <a:ext uri="{FF2B5EF4-FFF2-40B4-BE49-F238E27FC236}">
                <a16:creationId xmlns:a16="http://schemas.microsoft.com/office/drawing/2014/main" id="{DCBD50DB-6011-52B5-524F-2CFE952A8FD0}"/>
              </a:ext>
            </a:extLst>
          </p:cNvPr>
          <p:cNvSpPr/>
          <p:nvPr/>
        </p:nvSpPr>
        <p:spPr>
          <a:xfrm>
            <a:off x="0" y="4159019"/>
            <a:ext cx="1749869" cy="365125"/>
          </a:xfrm>
          <a:prstGeom prst="homePlate">
            <a:avLst>
              <a:gd name="adj" fmla="val 317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4" name="文本框 13">
            <a:extLst>
              <a:ext uri="{FF2B5EF4-FFF2-40B4-BE49-F238E27FC236}">
                <a16:creationId xmlns:a16="http://schemas.microsoft.com/office/drawing/2014/main" id="{C61E82BA-9B91-8ADA-910D-E669A6674E44}"/>
              </a:ext>
            </a:extLst>
          </p:cNvPr>
          <p:cNvSpPr txBox="1"/>
          <p:nvPr/>
        </p:nvSpPr>
        <p:spPr>
          <a:xfrm>
            <a:off x="122509" y="1715925"/>
            <a:ext cx="1396528" cy="369328"/>
          </a:xfrm>
          <a:prstGeom prst="rect">
            <a:avLst/>
          </a:prstGeom>
          <a:noFill/>
        </p:spPr>
        <p:txBody>
          <a:bodyPr wrap="none" lIns="91436" tIns="45718" rIns="91436" bIns="45718"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实验数据</a:t>
            </a:r>
          </a:p>
        </p:txBody>
      </p:sp>
      <p:sp>
        <p:nvSpPr>
          <p:cNvPr id="15" name="文本框 14">
            <a:extLst>
              <a:ext uri="{FF2B5EF4-FFF2-40B4-BE49-F238E27FC236}">
                <a16:creationId xmlns:a16="http://schemas.microsoft.com/office/drawing/2014/main" id="{860D30F5-B9A7-C672-43AB-AAF47622D781}"/>
              </a:ext>
            </a:extLst>
          </p:cNvPr>
          <p:cNvSpPr txBox="1"/>
          <p:nvPr/>
        </p:nvSpPr>
        <p:spPr>
          <a:xfrm>
            <a:off x="122241" y="2605166"/>
            <a:ext cx="1627360" cy="369328"/>
          </a:xfrm>
          <a:prstGeom prst="rect">
            <a:avLst/>
          </a:prstGeom>
          <a:noFill/>
        </p:spPr>
        <p:txBody>
          <a:bodyPr wrap="square" lIns="91436" tIns="45718" rIns="91436" bIns="45718" rtlCol="0">
            <a:spAutoFit/>
          </a:bodyPr>
          <a:lstStyle>
            <a:defPPr>
              <a:defRPr lang="zh-CN"/>
            </a:defPPr>
            <a:lvl1pPr>
              <a:defRPr sz="2000">
                <a:solidFill>
                  <a:schemeClr val="tx1">
                    <a:lumMod val="65000"/>
                    <a:lumOff val="35000"/>
                  </a:schemeClr>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数据预处理</a:t>
            </a:r>
          </a:p>
        </p:txBody>
      </p:sp>
      <p:sp>
        <p:nvSpPr>
          <p:cNvPr id="16" name="文本框 15">
            <a:extLst>
              <a:ext uri="{FF2B5EF4-FFF2-40B4-BE49-F238E27FC236}">
                <a16:creationId xmlns:a16="http://schemas.microsoft.com/office/drawing/2014/main" id="{D152017C-7064-1E93-EA28-E0FD6BF46D1B}"/>
              </a:ext>
            </a:extLst>
          </p:cNvPr>
          <p:cNvSpPr txBox="1"/>
          <p:nvPr/>
        </p:nvSpPr>
        <p:spPr>
          <a:xfrm>
            <a:off x="122241" y="4140304"/>
            <a:ext cx="1165696" cy="369328"/>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描述符</a:t>
            </a:r>
          </a:p>
        </p:txBody>
      </p:sp>
      <p:sp>
        <p:nvSpPr>
          <p:cNvPr id="17" name="文本框 16">
            <a:extLst>
              <a:ext uri="{FF2B5EF4-FFF2-40B4-BE49-F238E27FC236}">
                <a16:creationId xmlns:a16="http://schemas.microsoft.com/office/drawing/2014/main" id="{BF1278DA-F789-FF15-4009-4689CFF7D74A}"/>
              </a:ext>
            </a:extLst>
          </p:cNvPr>
          <p:cNvSpPr txBox="1"/>
          <p:nvPr/>
        </p:nvSpPr>
        <p:spPr>
          <a:xfrm>
            <a:off x="122509" y="4939340"/>
            <a:ext cx="1396528" cy="369328"/>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预测模型</a:t>
            </a:r>
          </a:p>
        </p:txBody>
      </p:sp>
      <p:sp>
        <p:nvSpPr>
          <p:cNvPr id="28" name="文本框 27">
            <a:extLst>
              <a:ext uri="{FF2B5EF4-FFF2-40B4-BE49-F238E27FC236}">
                <a16:creationId xmlns:a16="http://schemas.microsoft.com/office/drawing/2014/main" id="{5A07D214-A36B-0B2E-13B0-C9B6F5DB3E40}"/>
              </a:ext>
            </a:extLst>
          </p:cNvPr>
          <p:cNvSpPr txBox="1"/>
          <p:nvPr/>
        </p:nvSpPr>
        <p:spPr>
          <a:xfrm>
            <a:off x="122241" y="3383185"/>
            <a:ext cx="1627360"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b="1" dirty="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项目框架</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20" name="文本框 19">
            <a:extLst>
              <a:ext uri="{FF2B5EF4-FFF2-40B4-BE49-F238E27FC236}">
                <a16:creationId xmlns:a16="http://schemas.microsoft.com/office/drawing/2014/main" id="{6C2F06F2-8C95-D867-032D-4EA268F28EFD}"/>
              </a:ext>
            </a:extLst>
          </p:cNvPr>
          <p:cNvSpPr txBox="1"/>
          <p:nvPr/>
        </p:nvSpPr>
        <p:spPr>
          <a:xfrm>
            <a:off x="3143995" y="3408233"/>
            <a:ext cx="1910080" cy="476669"/>
          </a:xfrm>
          <a:prstGeom prst="rect">
            <a:avLst/>
          </a:prstGeom>
          <a:noFill/>
        </p:spPr>
        <p:txBody>
          <a:bodyPr wrap="square" rtlCol="0">
            <a:spAutoFit/>
          </a:bodyPr>
          <a:lstStyle/>
          <a:p>
            <a:pPr algn="ctr">
              <a:lnSpc>
                <a:spcPct val="120000"/>
              </a:lnSpc>
              <a:spcBef>
                <a:spcPts val="0"/>
              </a:spcBef>
              <a:spcAft>
                <a:spcPts val="0"/>
              </a:spcAft>
            </a:pPr>
            <a:r>
              <a:rPr lang="zh-CN" altLang="en-US" sz="2400" b="1" dirty="0">
                <a:solidFill>
                  <a:schemeClr val="tx1">
                    <a:lumMod val="85000"/>
                    <a:lumOff val="15000"/>
                  </a:schemeClr>
                </a:solidFill>
                <a:effectLst/>
                <a:latin typeface="宋体" panose="02010600030101010101" pitchFamily="2" charset="-122"/>
                <a:ea typeface="宋体" panose="02010600030101010101" pitchFamily="2" charset="-122"/>
              </a:rPr>
              <a:t>节点</a:t>
            </a:r>
            <a:r>
              <a:rPr lang="zh-CN" altLang="en-US" sz="2400" b="1" dirty="0">
                <a:solidFill>
                  <a:schemeClr val="tx1">
                    <a:lumMod val="85000"/>
                    <a:lumOff val="15000"/>
                  </a:schemeClr>
                </a:solidFill>
                <a:latin typeface="宋体" panose="02010600030101010101" pitchFamily="2" charset="-122"/>
                <a:ea typeface="宋体" panose="02010600030101010101" pitchFamily="2" charset="-122"/>
              </a:rPr>
              <a:t>：</a:t>
            </a:r>
            <a:r>
              <a:rPr lang="zh-CN" altLang="en-US" sz="2400" b="1" dirty="0">
                <a:solidFill>
                  <a:schemeClr val="tx1">
                    <a:lumMod val="85000"/>
                    <a:lumOff val="15000"/>
                  </a:schemeClr>
                </a:solidFill>
                <a:effectLst/>
                <a:latin typeface="宋体" panose="02010600030101010101" pitchFamily="2" charset="-122"/>
                <a:ea typeface="宋体" panose="02010600030101010101" pitchFamily="2" charset="-122"/>
              </a:rPr>
              <a:t>单糖</a:t>
            </a:r>
            <a:endParaRPr lang="en-US" altLang="zh-CN" sz="2400" b="1" dirty="0">
              <a:solidFill>
                <a:schemeClr val="tx1">
                  <a:lumMod val="85000"/>
                  <a:lumOff val="15000"/>
                </a:schemeClr>
              </a:solidFill>
              <a:effectLst/>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9A899E79-D64F-5E47-8406-54EB29547CB5}"/>
              </a:ext>
            </a:extLst>
          </p:cNvPr>
          <p:cNvSpPr txBox="1"/>
          <p:nvPr/>
        </p:nvSpPr>
        <p:spPr>
          <a:xfrm>
            <a:off x="5277367" y="2505059"/>
            <a:ext cx="1910080" cy="476669"/>
          </a:xfrm>
          <a:prstGeom prst="rect">
            <a:avLst/>
          </a:prstGeom>
          <a:noFill/>
        </p:spPr>
        <p:txBody>
          <a:bodyPr wrap="square" rtlCol="0">
            <a:spAutoFit/>
          </a:bodyPr>
          <a:lstStyle/>
          <a:p>
            <a:pPr algn="ctr">
              <a:lnSpc>
                <a:spcPct val="120000"/>
              </a:lnSpc>
              <a:spcBef>
                <a:spcPts val="0"/>
              </a:spcBef>
              <a:spcAft>
                <a:spcPts val="0"/>
              </a:spcAft>
            </a:pPr>
            <a:r>
              <a:rPr lang="zh-CN" altLang="en-US" sz="2400" b="1" dirty="0">
                <a:solidFill>
                  <a:schemeClr val="tx1">
                    <a:lumMod val="85000"/>
                    <a:lumOff val="15000"/>
                  </a:schemeClr>
                </a:solidFill>
                <a:latin typeface="宋体" panose="02010600030101010101" pitchFamily="2" charset="-122"/>
                <a:ea typeface="宋体" panose="02010600030101010101" pitchFamily="2" charset="-122"/>
              </a:rPr>
              <a:t>边：糖苷键</a:t>
            </a:r>
            <a:endParaRPr lang="en-US" altLang="zh-CN" sz="2400" b="1" dirty="0">
              <a:solidFill>
                <a:schemeClr val="tx1">
                  <a:lumMod val="85000"/>
                  <a:lumOff val="15000"/>
                </a:schemeClr>
              </a:solidFill>
              <a:effectLst/>
              <a:latin typeface="宋体" panose="02010600030101010101" pitchFamily="2" charset="-122"/>
              <a:ea typeface="宋体" panose="02010600030101010101" pitchFamily="2" charset="-122"/>
            </a:endParaRPr>
          </a:p>
        </p:txBody>
      </p:sp>
      <p:sp>
        <p:nvSpPr>
          <p:cNvPr id="27" name="箭头: 右 26">
            <a:extLst>
              <a:ext uri="{FF2B5EF4-FFF2-40B4-BE49-F238E27FC236}">
                <a16:creationId xmlns:a16="http://schemas.microsoft.com/office/drawing/2014/main" id="{8245CAC8-7425-E7CA-D53F-62DAF8B17AC4}"/>
              </a:ext>
            </a:extLst>
          </p:cNvPr>
          <p:cNvSpPr/>
          <p:nvPr/>
        </p:nvSpPr>
        <p:spPr>
          <a:xfrm rot="18573362">
            <a:off x="4010092" y="3149675"/>
            <a:ext cx="701040" cy="9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EE4F99D2-3C37-A6EA-FC50-D2B38B1BCD6E}"/>
              </a:ext>
            </a:extLst>
          </p:cNvPr>
          <p:cNvSpPr/>
          <p:nvPr/>
        </p:nvSpPr>
        <p:spPr>
          <a:xfrm rot="13226618">
            <a:off x="5061889" y="2172212"/>
            <a:ext cx="701040" cy="9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圆角 29">
            <a:extLst>
              <a:ext uri="{FF2B5EF4-FFF2-40B4-BE49-F238E27FC236}">
                <a16:creationId xmlns:a16="http://schemas.microsoft.com/office/drawing/2014/main" id="{339C5943-F64F-E8B6-1E7E-77B9CBE75D54}"/>
              </a:ext>
            </a:extLst>
          </p:cNvPr>
          <p:cNvSpPr/>
          <p:nvPr/>
        </p:nvSpPr>
        <p:spPr>
          <a:xfrm>
            <a:off x="6684910" y="4405254"/>
            <a:ext cx="1828602" cy="1924513"/>
          </a:xfrm>
          <a:prstGeom prst="roundRect">
            <a:avLst/>
          </a:prstGeom>
          <a:noFill/>
          <a:ln>
            <a:solidFill>
              <a:srgbClr val="ED7E3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C7055907-0178-9F93-058F-D525AFC8E8CA}"/>
              </a:ext>
            </a:extLst>
          </p:cNvPr>
          <p:cNvSpPr/>
          <p:nvPr/>
        </p:nvSpPr>
        <p:spPr>
          <a:xfrm>
            <a:off x="7587376" y="972976"/>
            <a:ext cx="2003294" cy="1924513"/>
          </a:xfrm>
          <a:prstGeom prst="roundRect">
            <a:avLst/>
          </a:prstGeom>
          <a:noFill/>
          <a:ln>
            <a:solidFill>
              <a:srgbClr val="ED7E3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DDA1461C-46E4-408F-B7AE-806D2E5D1AC4}"/>
              </a:ext>
            </a:extLst>
          </p:cNvPr>
          <p:cNvSpPr txBox="1"/>
          <p:nvPr/>
        </p:nvSpPr>
        <p:spPr>
          <a:xfrm>
            <a:off x="9334726" y="3519705"/>
            <a:ext cx="2614466" cy="476669"/>
          </a:xfrm>
          <a:prstGeom prst="rect">
            <a:avLst/>
          </a:prstGeom>
          <a:noFill/>
        </p:spPr>
        <p:txBody>
          <a:bodyPr wrap="square" rtlCol="0">
            <a:spAutoFit/>
          </a:bodyPr>
          <a:lstStyle/>
          <a:p>
            <a:pPr algn="ctr">
              <a:lnSpc>
                <a:spcPct val="120000"/>
              </a:lnSpc>
              <a:spcBef>
                <a:spcPts val="0"/>
              </a:spcBef>
              <a:spcAft>
                <a:spcPts val="0"/>
              </a:spcAft>
            </a:pPr>
            <a:r>
              <a:rPr lang="zh-CN" altLang="en-US" sz="2400" b="1" dirty="0">
                <a:solidFill>
                  <a:schemeClr val="tx1">
                    <a:lumMod val="85000"/>
                    <a:lumOff val="15000"/>
                  </a:schemeClr>
                </a:solidFill>
                <a:latin typeface="宋体" panose="02010600030101010101" pitchFamily="2" charset="-122"/>
                <a:ea typeface="宋体" panose="02010600030101010101" pitchFamily="2" charset="-122"/>
              </a:rPr>
              <a:t>树状</a:t>
            </a:r>
            <a:r>
              <a:rPr lang="zh-CN" altLang="en-US" sz="2400" b="1" dirty="0">
                <a:solidFill>
                  <a:schemeClr val="tx1">
                    <a:lumMod val="85000"/>
                    <a:lumOff val="15000"/>
                  </a:schemeClr>
                </a:solidFill>
                <a:effectLst/>
                <a:latin typeface="宋体" panose="02010600030101010101" pitchFamily="2" charset="-122"/>
                <a:ea typeface="宋体" panose="02010600030101010101" pitchFamily="2" charset="-122"/>
              </a:rPr>
              <a:t>子结构</a:t>
            </a:r>
          </a:p>
        </p:txBody>
      </p:sp>
      <p:sp>
        <p:nvSpPr>
          <p:cNvPr id="33" name="箭头: 右 32">
            <a:extLst>
              <a:ext uri="{FF2B5EF4-FFF2-40B4-BE49-F238E27FC236}">
                <a16:creationId xmlns:a16="http://schemas.microsoft.com/office/drawing/2014/main" id="{A887C6E0-81B9-06A5-E9DD-F7A63930496E}"/>
              </a:ext>
            </a:extLst>
          </p:cNvPr>
          <p:cNvSpPr/>
          <p:nvPr/>
        </p:nvSpPr>
        <p:spPr>
          <a:xfrm rot="13226618">
            <a:off x="9428265" y="3149675"/>
            <a:ext cx="701040" cy="9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a:extLst>
              <a:ext uri="{FF2B5EF4-FFF2-40B4-BE49-F238E27FC236}">
                <a16:creationId xmlns:a16="http://schemas.microsoft.com/office/drawing/2014/main" id="{12D4F544-3985-F7C7-05BB-5C810BFA9822}"/>
              </a:ext>
            </a:extLst>
          </p:cNvPr>
          <p:cNvSpPr/>
          <p:nvPr/>
        </p:nvSpPr>
        <p:spPr>
          <a:xfrm rot="8883866">
            <a:off x="8703765" y="4172797"/>
            <a:ext cx="1123585" cy="1274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a:xfrm>
            <a:off x="11482324" y="6550851"/>
            <a:ext cx="9017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BB307F-9B35-4682-BDAD-5A15872FBB74}" type="slidenum">
              <a:rPr kumimoji="0" lang="zh-CN" altLang="en-US" sz="1400" b="0" i="0" u="none" strike="noStrike" kern="1200" cap="none" spc="0" normalizeH="0" baseline="0" noProof="0" smtClean="0">
                <a:ln>
                  <a:noFill/>
                </a:ln>
                <a:solidFill>
                  <a:srgbClr val="000000">
                    <a:tint val="75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zh-CN" altLang="en-US" sz="1400" b="0" i="0" u="none" strike="noStrike" kern="1200" cap="none" spc="0" normalizeH="0" baseline="0" noProof="0" dirty="0">
              <a:ln>
                <a:noFill/>
              </a:ln>
              <a:solidFill>
                <a:srgbClr val="000000">
                  <a:tint val="75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0" name="文本框 9">
            <a:extLst>
              <a:ext uri="{FF2B5EF4-FFF2-40B4-BE49-F238E27FC236}">
                <a16:creationId xmlns:a16="http://schemas.microsoft.com/office/drawing/2014/main" id="{680AB957-052F-02D6-9461-D190CE7505B7}"/>
              </a:ext>
            </a:extLst>
          </p:cNvPr>
          <p:cNvSpPr txBox="1"/>
          <p:nvPr/>
        </p:nvSpPr>
        <p:spPr>
          <a:xfrm flipH="1">
            <a:off x="3269071" y="6550223"/>
            <a:ext cx="75587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0F0F0">
                    <a:lumMod val="50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基于神经网络的蛋白质</a:t>
            </a:r>
            <a:r>
              <a:rPr kumimoji="0" lang="en-US" altLang="zh-CN" sz="1400" b="0" i="0" u="none" strike="noStrike" kern="1200" cap="none" spc="0" normalizeH="0" baseline="0" noProof="0" dirty="0">
                <a:ln>
                  <a:noFill/>
                </a:ln>
                <a:solidFill>
                  <a:srgbClr val="F0F0F0">
                    <a:lumMod val="50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a:t>
            </a:r>
            <a:r>
              <a:rPr kumimoji="0" lang="zh-CN" altLang="en-US" sz="1400" b="0" i="0" u="none" strike="noStrike" kern="1200" cap="none" spc="0" normalizeH="0" baseline="0" noProof="0" dirty="0">
                <a:ln>
                  <a:noFill/>
                </a:ln>
                <a:solidFill>
                  <a:srgbClr val="F0F0F0">
                    <a:lumMod val="50000"/>
                  </a:srgbClr>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多糖相互作用研究</a:t>
            </a:r>
          </a:p>
        </p:txBody>
      </p:sp>
      <p:cxnSp>
        <p:nvCxnSpPr>
          <p:cNvPr id="22" name="Straight Connector 560">
            <a:extLst>
              <a:ext uri="{FF2B5EF4-FFF2-40B4-BE49-F238E27FC236}">
                <a16:creationId xmlns:a16="http://schemas.microsoft.com/office/drawing/2014/main" id="{9E364C8E-174E-3404-4F31-154468D13210}"/>
              </a:ext>
            </a:extLst>
          </p:cNvPr>
          <p:cNvCxnSpPr/>
          <p:nvPr/>
        </p:nvCxnSpPr>
        <p:spPr>
          <a:xfrm flipV="1">
            <a:off x="-393700" y="1585125"/>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560">
            <a:extLst>
              <a:ext uri="{FF2B5EF4-FFF2-40B4-BE49-F238E27FC236}">
                <a16:creationId xmlns:a16="http://schemas.microsoft.com/office/drawing/2014/main" id="{15ECD3D1-8AE9-7C7F-9812-0F55F1B79F9A}"/>
              </a:ext>
            </a:extLst>
          </p:cNvPr>
          <p:cNvCxnSpPr/>
          <p:nvPr/>
        </p:nvCxnSpPr>
        <p:spPr>
          <a:xfrm flipV="1">
            <a:off x="-393700" y="2298700"/>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560">
            <a:extLst>
              <a:ext uri="{FF2B5EF4-FFF2-40B4-BE49-F238E27FC236}">
                <a16:creationId xmlns:a16="http://schemas.microsoft.com/office/drawing/2014/main" id="{6C555321-1172-09B5-D0C3-1F9A398E1872}"/>
              </a:ext>
            </a:extLst>
          </p:cNvPr>
          <p:cNvCxnSpPr/>
          <p:nvPr/>
        </p:nvCxnSpPr>
        <p:spPr>
          <a:xfrm flipV="1">
            <a:off x="-393700" y="3103506"/>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560">
            <a:extLst>
              <a:ext uri="{FF2B5EF4-FFF2-40B4-BE49-F238E27FC236}">
                <a16:creationId xmlns:a16="http://schemas.microsoft.com/office/drawing/2014/main" id="{E055FDA4-D189-F202-939D-273E617422ED}"/>
              </a:ext>
            </a:extLst>
          </p:cNvPr>
          <p:cNvCxnSpPr/>
          <p:nvPr/>
        </p:nvCxnSpPr>
        <p:spPr>
          <a:xfrm flipV="1">
            <a:off x="-393700" y="3877668"/>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560">
            <a:extLst>
              <a:ext uri="{FF2B5EF4-FFF2-40B4-BE49-F238E27FC236}">
                <a16:creationId xmlns:a16="http://schemas.microsoft.com/office/drawing/2014/main" id="{4F51F4AA-CE7B-B9EA-F7B1-834C9FD0FC89}"/>
              </a:ext>
            </a:extLst>
          </p:cNvPr>
          <p:cNvCxnSpPr/>
          <p:nvPr/>
        </p:nvCxnSpPr>
        <p:spPr>
          <a:xfrm flipV="1">
            <a:off x="-393700" y="4681316"/>
            <a:ext cx="2240915" cy="5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756A0BEE-013F-2DFE-0E34-E0CAB7DCD3E6}"/>
              </a:ext>
            </a:extLst>
          </p:cNvPr>
          <p:cNvSpPr txBox="1"/>
          <p:nvPr/>
        </p:nvSpPr>
        <p:spPr>
          <a:xfrm>
            <a:off x="2009467" y="929039"/>
            <a:ext cx="464071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多糖描述符</a:t>
            </a:r>
            <a:r>
              <a:rPr lang="en-US" altLang="zh-CN" sz="32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200" b="1"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GlycanBag</a:t>
            </a:r>
            <a:endParaRPr kumimoji="0" lang="zh-CN" altLang="en-US" sz="32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1" name="五边形 21">
            <a:extLst>
              <a:ext uri="{FF2B5EF4-FFF2-40B4-BE49-F238E27FC236}">
                <a16:creationId xmlns:a16="http://schemas.microsoft.com/office/drawing/2014/main" id="{6CA35E97-0F34-6CB3-3D7E-1A8D8FCB68F9}"/>
              </a:ext>
            </a:extLst>
          </p:cNvPr>
          <p:cNvSpPr/>
          <p:nvPr/>
        </p:nvSpPr>
        <p:spPr>
          <a:xfrm>
            <a:off x="0" y="4159019"/>
            <a:ext cx="1749869" cy="365125"/>
          </a:xfrm>
          <a:prstGeom prst="homePlate">
            <a:avLst>
              <a:gd name="adj" fmla="val 317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3" name="文本框 12">
            <a:extLst>
              <a:ext uri="{FF2B5EF4-FFF2-40B4-BE49-F238E27FC236}">
                <a16:creationId xmlns:a16="http://schemas.microsoft.com/office/drawing/2014/main" id="{C6D6D873-860D-763A-4210-C3B5C5DE64E3}"/>
              </a:ext>
            </a:extLst>
          </p:cNvPr>
          <p:cNvSpPr txBox="1"/>
          <p:nvPr/>
        </p:nvSpPr>
        <p:spPr>
          <a:xfrm>
            <a:off x="122509" y="1715925"/>
            <a:ext cx="1396528" cy="369328"/>
          </a:xfrm>
          <a:prstGeom prst="rect">
            <a:avLst/>
          </a:prstGeom>
          <a:noFill/>
        </p:spPr>
        <p:txBody>
          <a:bodyPr wrap="none" lIns="91436" tIns="45718" rIns="91436" bIns="45718"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实验数据</a:t>
            </a:r>
          </a:p>
        </p:txBody>
      </p:sp>
      <p:sp>
        <p:nvSpPr>
          <p:cNvPr id="14" name="文本框 13">
            <a:extLst>
              <a:ext uri="{FF2B5EF4-FFF2-40B4-BE49-F238E27FC236}">
                <a16:creationId xmlns:a16="http://schemas.microsoft.com/office/drawing/2014/main" id="{72CC7D4E-C846-9914-F5C5-CE5AE8D07E63}"/>
              </a:ext>
            </a:extLst>
          </p:cNvPr>
          <p:cNvSpPr txBox="1"/>
          <p:nvPr/>
        </p:nvSpPr>
        <p:spPr>
          <a:xfrm>
            <a:off x="122241" y="2605166"/>
            <a:ext cx="1627360" cy="369328"/>
          </a:xfrm>
          <a:prstGeom prst="rect">
            <a:avLst/>
          </a:prstGeom>
          <a:noFill/>
        </p:spPr>
        <p:txBody>
          <a:bodyPr wrap="square" lIns="91436" tIns="45718" rIns="91436" bIns="45718" rtlCol="0">
            <a:spAutoFit/>
          </a:bodyPr>
          <a:lstStyle>
            <a:defPPr>
              <a:defRPr lang="zh-CN"/>
            </a:defPPr>
            <a:lvl1pPr>
              <a:defRPr sz="2000">
                <a:solidFill>
                  <a:schemeClr val="tx1">
                    <a:lumMod val="65000"/>
                    <a:lumOff val="35000"/>
                  </a:schemeClr>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数据预处理</a:t>
            </a:r>
          </a:p>
        </p:txBody>
      </p:sp>
      <p:sp>
        <p:nvSpPr>
          <p:cNvPr id="15" name="文本框 14">
            <a:extLst>
              <a:ext uri="{FF2B5EF4-FFF2-40B4-BE49-F238E27FC236}">
                <a16:creationId xmlns:a16="http://schemas.microsoft.com/office/drawing/2014/main" id="{53E36E77-826E-DB79-0B03-1265195B067B}"/>
              </a:ext>
            </a:extLst>
          </p:cNvPr>
          <p:cNvSpPr txBox="1"/>
          <p:nvPr/>
        </p:nvSpPr>
        <p:spPr>
          <a:xfrm>
            <a:off x="122241" y="4140304"/>
            <a:ext cx="1165696" cy="369328"/>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描述符</a:t>
            </a:r>
          </a:p>
        </p:txBody>
      </p:sp>
      <p:sp>
        <p:nvSpPr>
          <p:cNvPr id="16" name="文本框 15">
            <a:extLst>
              <a:ext uri="{FF2B5EF4-FFF2-40B4-BE49-F238E27FC236}">
                <a16:creationId xmlns:a16="http://schemas.microsoft.com/office/drawing/2014/main" id="{4808BDDF-26BA-29E2-6723-02F6A59C0317}"/>
              </a:ext>
            </a:extLst>
          </p:cNvPr>
          <p:cNvSpPr txBox="1"/>
          <p:nvPr/>
        </p:nvSpPr>
        <p:spPr>
          <a:xfrm>
            <a:off x="122509" y="4939340"/>
            <a:ext cx="1396528" cy="369328"/>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defRPr>
            </a:lvl1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预测模型</a:t>
            </a:r>
          </a:p>
        </p:txBody>
      </p:sp>
      <p:sp>
        <p:nvSpPr>
          <p:cNvPr id="17" name="文本框 16">
            <a:extLst>
              <a:ext uri="{FF2B5EF4-FFF2-40B4-BE49-F238E27FC236}">
                <a16:creationId xmlns:a16="http://schemas.microsoft.com/office/drawing/2014/main" id="{1547DF83-73AB-8C47-C18A-3105E70CE175}"/>
              </a:ext>
            </a:extLst>
          </p:cNvPr>
          <p:cNvSpPr txBox="1"/>
          <p:nvPr/>
        </p:nvSpPr>
        <p:spPr>
          <a:xfrm>
            <a:off x="122241" y="3383185"/>
            <a:ext cx="1627360"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b="1" dirty="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项目框架</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nvGrpSpPr>
          <p:cNvPr id="127" name="组合 126">
            <a:extLst>
              <a:ext uri="{FF2B5EF4-FFF2-40B4-BE49-F238E27FC236}">
                <a16:creationId xmlns:a16="http://schemas.microsoft.com/office/drawing/2014/main" id="{54566145-ECD6-8497-028F-26BA483CECF6}"/>
              </a:ext>
            </a:extLst>
          </p:cNvPr>
          <p:cNvGrpSpPr/>
          <p:nvPr/>
        </p:nvGrpSpPr>
        <p:grpSpPr>
          <a:xfrm>
            <a:off x="2549412" y="1681717"/>
            <a:ext cx="8823332" cy="2325954"/>
            <a:chOff x="595876" y="1285967"/>
            <a:chExt cx="10639567" cy="2906463"/>
          </a:xfrm>
        </p:grpSpPr>
        <p:sp>
          <p:nvSpPr>
            <p:cNvPr id="128" name="矩形: 圆角 127">
              <a:extLst>
                <a:ext uri="{FF2B5EF4-FFF2-40B4-BE49-F238E27FC236}">
                  <a16:creationId xmlns:a16="http://schemas.microsoft.com/office/drawing/2014/main" id="{33E46154-2547-9668-4370-8923E0BD8AF6}"/>
                </a:ext>
              </a:extLst>
            </p:cNvPr>
            <p:cNvSpPr/>
            <p:nvPr/>
          </p:nvSpPr>
          <p:spPr>
            <a:xfrm>
              <a:off x="741541" y="1515348"/>
              <a:ext cx="2961353" cy="1336357"/>
            </a:xfrm>
            <a:prstGeom prst="roundRect">
              <a:avLst>
                <a:gd name="adj" fmla="val 24392"/>
              </a:avLst>
            </a:prstGeom>
            <a:noFill/>
            <a:ln w="28575">
              <a:solidFill>
                <a:srgbClr val="ED7E3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圆角 128">
              <a:extLst>
                <a:ext uri="{FF2B5EF4-FFF2-40B4-BE49-F238E27FC236}">
                  <a16:creationId xmlns:a16="http://schemas.microsoft.com/office/drawing/2014/main" id="{AC9C0253-ABF4-7D9C-D063-575BEB87BDC3}"/>
                </a:ext>
              </a:extLst>
            </p:cNvPr>
            <p:cNvSpPr/>
            <p:nvPr/>
          </p:nvSpPr>
          <p:spPr>
            <a:xfrm rot="5400000">
              <a:off x="1553137" y="2071020"/>
              <a:ext cx="2747992" cy="1336357"/>
            </a:xfrm>
            <a:prstGeom prst="roundRect">
              <a:avLst>
                <a:gd name="adj" fmla="val 24392"/>
              </a:avLst>
            </a:prstGeom>
            <a:noFill/>
            <a:ln w="28575">
              <a:solidFill>
                <a:srgbClr val="ED7E3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圆角 129">
              <a:extLst>
                <a:ext uri="{FF2B5EF4-FFF2-40B4-BE49-F238E27FC236}">
                  <a16:creationId xmlns:a16="http://schemas.microsoft.com/office/drawing/2014/main" id="{1DFA8414-BD37-CA70-F433-47A6A8AFBB86}"/>
                </a:ext>
              </a:extLst>
            </p:cNvPr>
            <p:cNvSpPr/>
            <p:nvPr/>
          </p:nvSpPr>
          <p:spPr>
            <a:xfrm>
              <a:off x="595876" y="1290679"/>
              <a:ext cx="3241514" cy="2901751"/>
            </a:xfrm>
            <a:prstGeom prst="roundRect">
              <a:avLst>
                <a:gd name="adj" fmla="val 10346"/>
              </a:avLst>
            </a:prstGeom>
            <a:noFill/>
            <a:ln w="28575">
              <a:solidFill>
                <a:srgbClr val="4573C4"/>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圆角 130">
              <a:extLst>
                <a:ext uri="{FF2B5EF4-FFF2-40B4-BE49-F238E27FC236}">
                  <a16:creationId xmlns:a16="http://schemas.microsoft.com/office/drawing/2014/main" id="{F761F435-5BB9-B5BB-00A3-34596FC2489D}"/>
                </a:ext>
              </a:extLst>
            </p:cNvPr>
            <p:cNvSpPr/>
            <p:nvPr/>
          </p:nvSpPr>
          <p:spPr>
            <a:xfrm>
              <a:off x="600296" y="1285967"/>
              <a:ext cx="4685338" cy="1670641"/>
            </a:xfrm>
            <a:prstGeom prst="roundRect">
              <a:avLst>
                <a:gd name="adj" fmla="val 14326"/>
              </a:avLst>
            </a:prstGeom>
            <a:noFill/>
            <a:ln w="28575">
              <a:solidFill>
                <a:srgbClr val="4573C4"/>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2" name="直接连接符 131">
              <a:extLst>
                <a:ext uri="{FF2B5EF4-FFF2-40B4-BE49-F238E27FC236}">
                  <a16:creationId xmlns:a16="http://schemas.microsoft.com/office/drawing/2014/main" id="{3024B09B-A9C6-FC0C-6147-E72E2E159B8D}"/>
                </a:ext>
              </a:extLst>
            </p:cNvPr>
            <p:cNvCxnSpPr>
              <a:cxnSpLocks/>
            </p:cNvCxnSpPr>
            <p:nvPr/>
          </p:nvCxnSpPr>
          <p:spPr>
            <a:xfrm>
              <a:off x="7679584" y="2140981"/>
              <a:ext cx="0" cy="13664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466FD15-3430-261F-28E4-671D1E716ED6}"/>
                </a:ext>
              </a:extLst>
            </p:cNvPr>
            <p:cNvCxnSpPr>
              <a:cxnSpLocks/>
            </p:cNvCxnSpPr>
            <p:nvPr/>
          </p:nvCxnSpPr>
          <p:spPr>
            <a:xfrm>
              <a:off x="2971362" y="2140981"/>
              <a:ext cx="0" cy="156655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4448B060-C6A9-AA30-3D28-DDD0E03A1E95}"/>
                </a:ext>
              </a:extLst>
            </p:cNvPr>
            <p:cNvCxnSpPr>
              <a:cxnSpLocks/>
            </p:cNvCxnSpPr>
            <p:nvPr/>
          </p:nvCxnSpPr>
          <p:spPr>
            <a:xfrm>
              <a:off x="1489909" y="2140981"/>
              <a:ext cx="933145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椭圆 134">
              <a:extLst>
                <a:ext uri="{FF2B5EF4-FFF2-40B4-BE49-F238E27FC236}">
                  <a16:creationId xmlns:a16="http://schemas.microsoft.com/office/drawing/2014/main" id="{FCC443BE-1FDB-C3CE-BFD9-E5CEADFD0A59}"/>
                </a:ext>
              </a:extLst>
            </p:cNvPr>
            <p:cNvSpPr/>
            <p:nvPr/>
          </p:nvSpPr>
          <p:spPr>
            <a:xfrm>
              <a:off x="1039436" y="1778613"/>
              <a:ext cx="732892" cy="732892"/>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a:extLst>
                <a:ext uri="{FF2B5EF4-FFF2-40B4-BE49-F238E27FC236}">
                  <a16:creationId xmlns:a16="http://schemas.microsoft.com/office/drawing/2014/main" id="{AC236FE1-F82A-1EFC-6837-BEEB55F91767}"/>
                </a:ext>
              </a:extLst>
            </p:cNvPr>
            <p:cNvSpPr/>
            <p:nvPr/>
          </p:nvSpPr>
          <p:spPr>
            <a:xfrm>
              <a:off x="4170397" y="1774535"/>
              <a:ext cx="732892" cy="732892"/>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EB19D025-27BF-8EA1-68AC-0BD0A5FCCD77}"/>
                </a:ext>
              </a:extLst>
            </p:cNvPr>
            <p:cNvSpPr/>
            <p:nvPr/>
          </p:nvSpPr>
          <p:spPr>
            <a:xfrm>
              <a:off x="5735877" y="1774535"/>
              <a:ext cx="732892" cy="732892"/>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335B2559-94FA-C9DB-964D-76BB837B6094}"/>
                </a:ext>
              </a:extLst>
            </p:cNvPr>
            <p:cNvSpPr/>
            <p:nvPr/>
          </p:nvSpPr>
          <p:spPr>
            <a:xfrm>
              <a:off x="8866837" y="1774535"/>
              <a:ext cx="732892" cy="732892"/>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4B2BFE26-CEF5-D187-4B1C-795B6E047502}"/>
                </a:ext>
              </a:extLst>
            </p:cNvPr>
            <p:cNvSpPr/>
            <p:nvPr/>
          </p:nvSpPr>
          <p:spPr>
            <a:xfrm>
              <a:off x="10502551" y="1763595"/>
              <a:ext cx="732892" cy="732892"/>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A1038595-CA4C-C112-AB79-07830D4540A8}"/>
                </a:ext>
              </a:extLst>
            </p:cNvPr>
            <p:cNvSpPr/>
            <p:nvPr/>
          </p:nvSpPr>
          <p:spPr>
            <a:xfrm>
              <a:off x="7301356" y="3182692"/>
              <a:ext cx="732892" cy="732892"/>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等腰三角形 140">
              <a:extLst>
                <a:ext uri="{FF2B5EF4-FFF2-40B4-BE49-F238E27FC236}">
                  <a16:creationId xmlns:a16="http://schemas.microsoft.com/office/drawing/2014/main" id="{490B0336-9986-F520-0EFA-1BA4BCF2550E}"/>
                </a:ext>
              </a:extLst>
            </p:cNvPr>
            <p:cNvSpPr/>
            <p:nvPr/>
          </p:nvSpPr>
          <p:spPr>
            <a:xfrm>
              <a:off x="2605737" y="3182692"/>
              <a:ext cx="732891" cy="631803"/>
            </a:xfrm>
            <a:prstGeom prst="triangl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文本框 141">
              <a:extLst>
                <a:ext uri="{FF2B5EF4-FFF2-40B4-BE49-F238E27FC236}">
                  <a16:creationId xmlns:a16="http://schemas.microsoft.com/office/drawing/2014/main" id="{0EDAD1C7-B92F-8358-43CC-07A7642492C6}"/>
                </a:ext>
              </a:extLst>
            </p:cNvPr>
            <p:cNvSpPr txBox="1"/>
            <p:nvPr/>
          </p:nvSpPr>
          <p:spPr>
            <a:xfrm>
              <a:off x="1708991" y="1724320"/>
              <a:ext cx="437975" cy="438099"/>
            </a:xfrm>
            <a:prstGeom prst="rect">
              <a:avLst/>
            </a:prstGeom>
            <a:noFill/>
          </p:spPr>
          <p:txBody>
            <a:bodyPr wrap="square" rtlCol="0">
              <a:spAutoFit/>
            </a:bodyPr>
            <a:lstStyle/>
            <a:p>
              <a:r>
                <a:rPr lang="en-US" altLang="zh-CN" dirty="0"/>
                <a:t>α</a:t>
              </a:r>
              <a:endParaRPr lang="zh-CN" altLang="en-US" dirty="0"/>
            </a:p>
          </p:txBody>
        </p:sp>
        <p:sp>
          <p:nvSpPr>
            <p:cNvPr id="143" name="文本框 142">
              <a:extLst>
                <a:ext uri="{FF2B5EF4-FFF2-40B4-BE49-F238E27FC236}">
                  <a16:creationId xmlns:a16="http://schemas.microsoft.com/office/drawing/2014/main" id="{2558D912-C962-DBD7-A6A8-87BAE5AD6D56}"/>
                </a:ext>
              </a:extLst>
            </p:cNvPr>
            <p:cNvSpPr txBox="1"/>
            <p:nvPr/>
          </p:nvSpPr>
          <p:spPr>
            <a:xfrm>
              <a:off x="2605513" y="2911913"/>
              <a:ext cx="437975" cy="438099"/>
            </a:xfrm>
            <a:prstGeom prst="rect">
              <a:avLst/>
            </a:prstGeom>
            <a:noFill/>
          </p:spPr>
          <p:txBody>
            <a:bodyPr wrap="square" rtlCol="0">
              <a:spAutoFit/>
            </a:bodyPr>
            <a:lstStyle/>
            <a:p>
              <a:r>
                <a:rPr lang="en-US" altLang="zh-CN" dirty="0"/>
                <a:t>α</a:t>
              </a:r>
              <a:endParaRPr lang="zh-CN" altLang="en-US" dirty="0"/>
            </a:p>
          </p:txBody>
        </p:sp>
        <p:sp>
          <p:nvSpPr>
            <p:cNvPr id="144" name="文本框 143">
              <a:extLst>
                <a:ext uri="{FF2B5EF4-FFF2-40B4-BE49-F238E27FC236}">
                  <a16:creationId xmlns:a16="http://schemas.microsoft.com/office/drawing/2014/main" id="{EC0EA150-1C06-30E9-DE86-9B549684E152}"/>
                </a:ext>
              </a:extLst>
            </p:cNvPr>
            <p:cNvSpPr txBox="1"/>
            <p:nvPr/>
          </p:nvSpPr>
          <p:spPr>
            <a:xfrm>
              <a:off x="7301356" y="2851706"/>
              <a:ext cx="437975" cy="438099"/>
            </a:xfrm>
            <a:prstGeom prst="rect">
              <a:avLst/>
            </a:prstGeom>
            <a:noFill/>
          </p:spPr>
          <p:txBody>
            <a:bodyPr wrap="square" rtlCol="0">
              <a:spAutoFit/>
            </a:bodyPr>
            <a:lstStyle/>
            <a:p>
              <a:r>
                <a:rPr lang="en-US" altLang="zh-CN" dirty="0"/>
                <a:t>α</a:t>
              </a:r>
              <a:endParaRPr lang="zh-CN" altLang="en-US" dirty="0"/>
            </a:p>
          </p:txBody>
        </p:sp>
        <p:sp>
          <p:nvSpPr>
            <p:cNvPr id="145" name="文本框 144">
              <a:extLst>
                <a:ext uri="{FF2B5EF4-FFF2-40B4-BE49-F238E27FC236}">
                  <a16:creationId xmlns:a16="http://schemas.microsoft.com/office/drawing/2014/main" id="{8AD61EA6-C183-0921-2049-084887F191C7}"/>
                </a:ext>
              </a:extLst>
            </p:cNvPr>
            <p:cNvSpPr txBox="1"/>
            <p:nvPr/>
          </p:nvSpPr>
          <p:spPr>
            <a:xfrm>
              <a:off x="6421707" y="1724320"/>
              <a:ext cx="437975" cy="438099"/>
            </a:xfrm>
            <a:prstGeom prst="rect">
              <a:avLst/>
            </a:prstGeom>
            <a:noFill/>
          </p:spPr>
          <p:txBody>
            <a:bodyPr wrap="square" rtlCol="0">
              <a:spAutoFit/>
            </a:bodyPr>
            <a:lstStyle/>
            <a:p>
              <a:r>
                <a:rPr lang="en-US" altLang="zh-CN" dirty="0"/>
                <a:t>α</a:t>
              </a:r>
              <a:endParaRPr lang="zh-CN" altLang="en-US" dirty="0"/>
            </a:p>
          </p:txBody>
        </p:sp>
        <p:sp>
          <p:nvSpPr>
            <p:cNvPr id="146" name="文本框 145">
              <a:extLst>
                <a:ext uri="{FF2B5EF4-FFF2-40B4-BE49-F238E27FC236}">
                  <a16:creationId xmlns:a16="http://schemas.microsoft.com/office/drawing/2014/main" id="{F9FF5984-6DB3-319C-AED6-DCC956826B94}"/>
                </a:ext>
              </a:extLst>
            </p:cNvPr>
            <p:cNvSpPr txBox="1"/>
            <p:nvPr/>
          </p:nvSpPr>
          <p:spPr>
            <a:xfrm>
              <a:off x="2326183" y="1734298"/>
              <a:ext cx="437975" cy="438099"/>
            </a:xfrm>
            <a:prstGeom prst="rect">
              <a:avLst/>
            </a:prstGeom>
            <a:noFill/>
          </p:spPr>
          <p:txBody>
            <a:bodyPr wrap="square" rtlCol="0">
              <a:spAutoFit/>
            </a:bodyPr>
            <a:lstStyle/>
            <a:p>
              <a:r>
                <a:rPr lang="en-US" altLang="zh-CN" dirty="0"/>
                <a:t>3</a:t>
              </a:r>
              <a:endParaRPr lang="zh-CN" altLang="en-US" dirty="0"/>
            </a:p>
          </p:txBody>
        </p:sp>
        <p:sp>
          <p:nvSpPr>
            <p:cNvPr id="147" name="文本框 146">
              <a:extLst>
                <a:ext uri="{FF2B5EF4-FFF2-40B4-BE49-F238E27FC236}">
                  <a16:creationId xmlns:a16="http://schemas.microsoft.com/office/drawing/2014/main" id="{8FE34A87-F525-EE8E-1C1D-A13A45F498B6}"/>
                </a:ext>
              </a:extLst>
            </p:cNvPr>
            <p:cNvSpPr txBox="1"/>
            <p:nvPr/>
          </p:nvSpPr>
          <p:spPr>
            <a:xfrm>
              <a:off x="7296936" y="2417375"/>
              <a:ext cx="437975" cy="438099"/>
            </a:xfrm>
            <a:prstGeom prst="rect">
              <a:avLst/>
            </a:prstGeom>
            <a:noFill/>
          </p:spPr>
          <p:txBody>
            <a:bodyPr wrap="square" rtlCol="0">
              <a:spAutoFit/>
            </a:bodyPr>
            <a:lstStyle/>
            <a:p>
              <a:r>
                <a:rPr lang="en-US" altLang="zh-CN" dirty="0"/>
                <a:t>3</a:t>
              </a:r>
              <a:endParaRPr lang="zh-CN" altLang="en-US" dirty="0"/>
            </a:p>
          </p:txBody>
        </p:sp>
        <p:sp>
          <p:nvSpPr>
            <p:cNvPr id="148" name="文本框 147">
              <a:extLst>
                <a:ext uri="{FF2B5EF4-FFF2-40B4-BE49-F238E27FC236}">
                  <a16:creationId xmlns:a16="http://schemas.microsoft.com/office/drawing/2014/main" id="{9D758EAB-782C-9A65-7854-84E2C07F0B7C}"/>
                </a:ext>
              </a:extLst>
            </p:cNvPr>
            <p:cNvSpPr txBox="1"/>
            <p:nvPr/>
          </p:nvSpPr>
          <p:spPr>
            <a:xfrm>
              <a:off x="3841810" y="1746707"/>
              <a:ext cx="437975" cy="438099"/>
            </a:xfrm>
            <a:prstGeom prst="rect">
              <a:avLst/>
            </a:prstGeom>
            <a:noFill/>
          </p:spPr>
          <p:txBody>
            <a:bodyPr wrap="square" rtlCol="0">
              <a:spAutoFit/>
            </a:bodyPr>
            <a:lstStyle/>
            <a:p>
              <a:r>
                <a:rPr lang="en-US" altLang="zh-CN" dirty="0"/>
                <a:t>4</a:t>
              </a:r>
              <a:endParaRPr lang="zh-CN" altLang="en-US" dirty="0"/>
            </a:p>
          </p:txBody>
        </p:sp>
        <p:sp>
          <p:nvSpPr>
            <p:cNvPr id="149" name="文本框 148">
              <a:extLst>
                <a:ext uri="{FF2B5EF4-FFF2-40B4-BE49-F238E27FC236}">
                  <a16:creationId xmlns:a16="http://schemas.microsoft.com/office/drawing/2014/main" id="{3E2E044A-25E9-A58C-4158-6BA68957FF4B}"/>
                </a:ext>
              </a:extLst>
            </p:cNvPr>
            <p:cNvSpPr txBox="1"/>
            <p:nvPr/>
          </p:nvSpPr>
          <p:spPr>
            <a:xfrm>
              <a:off x="8526919" y="1748043"/>
              <a:ext cx="437975" cy="438099"/>
            </a:xfrm>
            <a:prstGeom prst="rect">
              <a:avLst/>
            </a:prstGeom>
            <a:noFill/>
          </p:spPr>
          <p:txBody>
            <a:bodyPr wrap="square" rtlCol="0">
              <a:spAutoFit/>
            </a:bodyPr>
            <a:lstStyle/>
            <a:p>
              <a:r>
                <a:rPr lang="en-US" altLang="zh-CN" dirty="0"/>
                <a:t>4</a:t>
              </a:r>
              <a:endParaRPr lang="zh-CN" altLang="en-US" dirty="0"/>
            </a:p>
          </p:txBody>
        </p:sp>
        <p:sp>
          <p:nvSpPr>
            <p:cNvPr id="150" name="文本框 149">
              <a:extLst>
                <a:ext uri="{FF2B5EF4-FFF2-40B4-BE49-F238E27FC236}">
                  <a16:creationId xmlns:a16="http://schemas.microsoft.com/office/drawing/2014/main" id="{06862DB9-C885-C956-6F5A-258E75E1E1B4}"/>
                </a:ext>
              </a:extLst>
            </p:cNvPr>
            <p:cNvSpPr txBox="1"/>
            <p:nvPr/>
          </p:nvSpPr>
          <p:spPr>
            <a:xfrm>
              <a:off x="10170266" y="1734270"/>
              <a:ext cx="437975" cy="438099"/>
            </a:xfrm>
            <a:prstGeom prst="rect">
              <a:avLst/>
            </a:prstGeom>
            <a:noFill/>
          </p:spPr>
          <p:txBody>
            <a:bodyPr wrap="square" rtlCol="0">
              <a:spAutoFit/>
            </a:bodyPr>
            <a:lstStyle/>
            <a:p>
              <a:r>
                <a:rPr lang="en-US" altLang="zh-CN" dirty="0"/>
                <a:t>4</a:t>
              </a:r>
              <a:endParaRPr lang="zh-CN" altLang="en-US" dirty="0"/>
            </a:p>
          </p:txBody>
        </p:sp>
        <p:sp>
          <p:nvSpPr>
            <p:cNvPr id="151" name="文本框 150">
              <a:extLst>
                <a:ext uri="{FF2B5EF4-FFF2-40B4-BE49-F238E27FC236}">
                  <a16:creationId xmlns:a16="http://schemas.microsoft.com/office/drawing/2014/main" id="{367E261A-FCC5-7157-F35B-13C57CFB49B7}"/>
                </a:ext>
              </a:extLst>
            </p:cNvPr>
            <p:cNvSpPr txBox="1"/>
            <p:nvPr/>
          </p:nvSpPr>
          <p:spPr>
            <a:xfrm>
              <a:off x="9578494" y="1741176"/>
              <a:ext cx="437975" cy="438099"/>
            </a:xfrm>
            <a:prstGeom prst="rect">
              <a:avLst/>
            </a:prstGeom>
            <a:noFill/>
          </p:spPr>
          <p:txBody>
            <a:bodyPr wrap="square" rtlCol="0">
              <a:spAutoFit/>
            </a:bodyPr>
            <a:lstStyle/>
            <a:p>
              <a:r>
                <a:rPr lang="en-US" altLang="zh-CN" dirty="0"/>
                <a:t>β</a:t>
              </a:r>
              <a:endParaRPr lang="zh-CN" altLang="en-US" dirty="0"/>
            </a:p>
          </p:txBody>
        </p:sp>
        <p:sp>
          <p:nvSpPr>
            <p:cNvPr id="152" name="文本框 151">
              <a:extLst>
                <a:ext uri="{FF2B5EF4-FFF2-40B4-BE49-F238E27FC236}">
                  <a16:creationId xmlns:a16="http://schemas.microsoft.com/office/drawing/2014/main" id="{ABA3ED72-EAC5-FF69-CEDD-845B2DC1BF8F}"/>
                </a:ext>
              </a:extLst>
            </p:cNvPr>
            <p:cNvSpPr txBox="1"/>
            <p:nvPr/>
          </p:nvSpPr>
          <p:spPr>
            <a:xfrm>
              <a:off x="7984638" y="1743864"/>
              <a:ext cx="437975" cy="438099"/>
            </a:xfrm>
            <a:prstGeom prst="rect">
              <a:avLst/>
            </a:prstGeom>
            <a:noFill/>
          </p:spPr>
          <p:txBody>
            <a:bodyPr wrap="square" rtlCol="0">
              <a:spAutoFit/>
            </a:bodyPr>
            <a:lstStyle/>
            <a:p>
              <a:r>
                <a:rPr lang="en-US" altLang="zh-CN" dirty="0"/>
                <a:t>β</a:t>
              </a:r>
              <a:endParaRPr lang="zh-CN" altLang="en-US" dirty="0"/>
            </a:p>
          </p:txBody>
        </p:sp>
        <p:sp>
          <p:nvSpPr>
            <p:cNvPr id="153" name="文本框 152">
              <a:extLst>
                <a:ext uri="{FF2B5EF4-FFF2-40B4-BE49-F238E27FC236}">
                  <a16:creationId xmlns:a16="http://schemas.microsoft.com/office/drawing/2014/main" id="{BF5A23D0-92A0-62BF-27BF-10448A9EDE55}"/>
                </a:ext>
              </a:extLst>
            </p:cNvPr>
            <p:cNvSpPr txBox="1"/>
            <p:nvPr/>
          </p:nvSpPr>
          <p:spPr>
            <a:xfrm>
              <a:off x="4865779" y="1743864"/>
              <a:ext cx="437975" cy="438099"/>
            </a:xfrm>
            <a:prstGeom prst="rect">
              <a:avLst/>
            </a:prstGeom>
            <a:noFill/>
          </p:spPr>
          <p:txBody>
            <a:bodyPr wrap="square" rtlCol="0">
              <a:spAutoFit/>
            </a:bodyPr>
            <a:lstStyle/>
            <a:p>
              <a:r>
                <a:rPr lang="en-US" altLang="zh-CN" dirty="0"/>
                <a:t>β</a:t>
              </a:r>
              <a:endParaRPr lang="zh-CN" altLang="en-US" dirty="0"/>
            </a:p>
          </p:txBody>
        </p:sp>
        <p:sp>
          <p:nvSpPr>
            <p:cNvPr id="154" name="文本框 153">
              <a:extLst>
                <a:ext uri="{FF2B5EF4-FFF2-40B4-BE49-F238E27FC236}">
                  <a16:creationId xmlns:a16="http://schemas.microsoft.com/office/drawing/2014/main" id="{37EB2BE7-1E9C-72B1-1A68-8BCAAF881102}"/>
                </a:ext>
              </a:extLst>
            </p:cNvPr>
            <p:cNvSpPr txBox="1"/>
            <p:nvPr/>
          </p:nvSpPr>
          <p:spPr>
            <a:xfrm>
              <a:off x="3268158" y="1736495"/>
              <a:ext cx="437975" cy="438099"/>
            </a:xfrm>
            <a:prstGeom prst="rect">
              <a:avLst/>
            </a:prstGeom>
            <a:noFill/>
          </p:spPr>
          <p:txBody>
            <a:bodyPr wrap="square" rtlCol="0">
              <a:spAutoFit/>
            </a:bodyPr>
            <a:lstStyle/>
            <a:p>
              <a:r>
                <a:rPr lang="en-US" altLang="zh-CN" dirty="0"/>
                <a:t>β</a:t>
              </a:r>
              <a:endParaRPr lang="zh-CN" altLang="en-US" dirty="0"/>
            </a:p>
          </p:txBody>
        </p:sp>
        <p:sp>
          <p:nvSpPr>
            <p:cNvPr id="155" name="文本框 154">
              <a:extLst>
                <a:ext uri="{FF2B5EF4-FFF2-40B4-BE49-F238E27FC236}">
                  <a16:creationId xmlns:a16="http://schemas.microsoft.com/office/drawing/2014/main" id="{B12C7BCA-72A4-485C-185F-16A0D816B287}"/>
                </a:ext>
              </a:extLst>
            </p:cNvPr>
            <p:cNvSpPr txBox="1"/>
            <p:nvPr/>
          </p:nvSpPr>
          <p:spPr>
            <a:xfrm>
              <a:off x="2600495" y="2446714"/>
              <a:ext cx="437975" cy="438099"/>
            </a:xfrm>
            <a:prstGeom prst="rect">
              <a:avLst/>
            </a:prstGeom>
            <a:noFill/>
          </p:spPr>
          <p:txBody>
            <a:bodyPr wrap="square" rtlCol="0">
              <a:spAutoFit/>
            </a:bodyPr>
            <a:lstStyle/>
            <a:p>
              <a:r>
                <a:rPr lang="en-US" altLang="zh-CN" dirty="0"/>
                <a:t>2</a:t>
              </a:r>
              <a:endParaRPr lang="zh-CN" altLang="en-US" dirty="0"/>
            </a:p>
          </p:txBody>
        </p:sp>
        <p:sp>
          <p:nvSpPr>
            <p:cNvPr id="156" name="文本框 155">
              <a:extLst>
                <a:ext uri="{FF2B5EF4-FFF2-40B4-BE49-F238E27FC236}">
                  <a16:creationId xmlns:a16="http://schemas.microsoft.com/office/drawing/2014/main" id="{0912474A-E604-C203-03D4-E9CE8D9B7A8B}"/>
                </a:ext>
              </a:extLst>
            </p:cNvPr>
            <p:cNvSpPr txBox="1"/>
            <p:nvPr/>
          </p:nvSpPr>
          <p:spPr>
            <a:xfrm>
              <a:off x="5439431" y="1743772"/>
              <a:ext cx="437975" cy="438099"/>
            </a:xfrm>
            <a:prstGeom prst="rect">
              <a:avLst/>
            </a:prstGeom>
            <a:noFill/>
          </p:spPr>
          <p:txBody>
            <a:bodyPr wrap="square" rtlCol="0">
              <a:spAutoFit/>
            </a:bodyPr>
            <a:lstStyle/>
            <a:p>
              <a:r>
                <a:rPr lang="en-US" altLang="zh-CN" dirty="0"/>
                <a:t>2</a:t>
              </a:r>
              <a:endParaRPr lang="zh-CN" altLang="en-US" dirty="0"/>
            </a:p>
          </p:txBody>
        </p:sp>
        <p:sp>
          <p:nvSpPr>
            <p:cNvPr id="157" name="文本框 156">
              <a:extLst>
                <a:ext uri="{FF2B5EF4-FFF2-40B4-BE49-F238E27FC236}">
                  <a16:creationId xmlns:a16="http://schemas.microsoft.com/office/drawing/2014/main" id="{B84D50C4-FADE-F6BD-D488-2B2E433681F0}"/>
                </a:ext>
              </a:extLst>
            </p:cNvPr>
            <p:cNvSpPr txBox="1"/>
            <p:nvPr/>
          </p:nvSpPr>
          <p:spPr>
            <a:xfrm>
              <a:off x="7007611" y="1751402"/>
              <a:ext cx="437975" cy="438099"/>
            </a:xfrm>
            <a:prstGeom prst="rect">
              <a:avLst/>
            </a:prstGeom>
            <a:noFill/>
          </p:spPr>
          <p:txBody>
            <a:bodyPr wrap="square" rtlCol="0">
              <a:spAutoFit/>
            </a:bodyPr>
            <a:lstStyle/>
            <a:p>
              <a:r>
                <a:rPr lang="en-US" altLang="zh-CN" dirty="0"/>
                <a:t>6</a:t>
              </a:r>
              <a:endParaRPr lang="zh-CN" altLang="en-US" dirty="0"/>
            </a:p>
          </p:txBody>
        </p:sp>
        <p:sp>
          <p:nvSpPr>
            <p:cNvPr id="158" name="椭圆 157">
              <a:extLst>
                <a:ext uri="{FF2B5EF4-FFF2-40B4-BE49-F238E27FC236}">
                  <a16:creationId xmlns:a16="http://schemas.microsoft.com/office/drawing/2014/main" id="{D1977FC5-E42E-FE3A-9598-9D75F7BA426C}"/>
                </a:ext>
              </a:extLst>
            </p:cNvPr>
            <p:cNvSpPr/>
            <p:nvPr/>
          </p:nvSpPr>
          <p:spPr>
            <a:xfrm>
              <a:off x="7301357" y="1774535"/>
              <a:ext cx="732892" cy="732892"/>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307B7C27-0D5A-772E-FEAB-4E9C8997FEAA}"/>
                </a:ext>
              </a:extLst>
            </p:cNvPr>
            <p:cNvSpPr/>
            <p:nvPr/>
          </p:nvSpPr>
          <p:spPr>
            <a:xfrm>
              <a:off x="2604916" y="1774535"/>
              <a:ext cx="732892" cy="732892"/>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60" name="表格 1042">
            <a:extLst>
              <a:ext uri="{FF2B5EF4-FFF2-40B4-BE49-F238E27FC236}">
                <a16:creationId xmlns:a16="http://schemas.microsoft.com/office/drawing/2014/main" id="{BC51CE58-4340-3A50-407D-20A8B0AD54E8}"/>
              </a:ext>
            </a:extLst>
          </p:cNvPr>
          <p:cNvGraphicFramePr>
            <a:graphicFrameLocks noGrp="1"/>
          </p:cNvGraphicFramePr>
          <p:nvPr/>
        </p:nvGraphicFramePr>
        <p:xfrm>
          <a:off x="2209385" y="4392221"/>
          <a:ext cx="2667525" cy="2110814"/>
        </p:xfrm>
        <a:graphic>
          <a:graphicData uri="http://schemas.openxmlformats.org/drawingml/2006/table">
            <a:tbl>
              <a:tblPr firstRow="1" bandRow="1">
                <a:tableStyleId>{C083E6E3-FA7D-4D7B-A595-EF9225AFEA82}</a:tableStyleId>
              </a:tblPr>
              <a:tblGrid>
                <a:gridCol w="2667525">
                  <a:extLst>
                    <a:ext uri="{9D8B030D-6E8A-4147-A177-3AD203B41FA5}">
                      <a16:colId xmlns:a16="http://schemas.microsoft.com/office/drawing/2014/main" val="3736945406"/>
                    </a:ext>
                  </a:extLst>
                </a:gridCol>
              </a:tblGrid>
              <a:tr h="1154990">
                <a:tc>
                  <a:txBody>
                    <a:bodyPr/>
                    <a:lstStyle/>
                    <a:p>
                      <a:endParaRPr lang="zh-CN" altLang="en-US" dirty="0"/>
                    </a:p>
                  </a:txBody>
                  <a:tcPr/>
                </a:tc>
                <a:extLst>
                  <a:ext uri="{0D108BD9-81ED-4DB2-BD59-A6C34878D82A}">
                    <a16:rowId xmlns:a16="http://schemas.microsoft.com/office/drawing/2014/main" val="1591237889"/>
                  </a:ext>
                </a:extLst>
              </a:tr>
              <a:tr h="955824">
                <a:tc>
                  <a:txBody>
                    <a:bodyPr/>
                    <a:lstStyle/>
                    <a:p>
                      <a:endParaRPr lang="zh-CN" altLang="en-US" dirty="0"/>
                    </a:p>
                  </a:txBody>
                  <a:tcPr>
                    <a:solidFill>
                      <a:srgbClr val="C9C9C9"/>
                    </a:solidFill>
                  </a:tcPr>
                </a:tc>
                <a:extLst>
                  <a:ext uri="{0D108BD9-81ED-4DB2-BD59-A6C34878D82A}">
                    <a16:rowId xmlns:a16="http://schemas.microsoft.com/office/drawing/2014/main" val="4093445248"/>
                  </a:ext>
                </a:extLst>
              </a:tr>
            </a:tbl>
          </a:graphicData>
        </a:graphic>
      </p:graphicFrame>
      <p:sp>
        <p:nvSpPr>
          <p:cNvPr id="161" name="文本框 160">
            <a:extLst>
              <a:ext uri="{FF2B5EF4-FFF2-40B4-BE49-F238E27FC236}">
                <a16:creationId xmlns:a16="http://schemas.microsoft.com/office/drawing/2014/main" id="{B6B0F567-56FE-6728-879A-DED923E597F7}"/>
              </a:ext>
            </a:extLst>
          </p:cNvPr>
          <p:cNvSpPr txBox="1"/>
          <p:nvPr/>
        </p:nvSpPr>
        <p:spPr>
          <a:xfrm>
            <a:off x="2279150" y="5078414"/>
            <a:ext cx="849185" cy="369332"/>
          </a:xfrm>
          <a:prstGeom prst="rect">
            <a:avLst/>
          </a:prstGeom>
          <a:noFill/>
        </p:spPr>
        <p:txBody>
          <a:bodyPr wrap="square">
            <a:spAutoFit/>
          </a:bodyPr>
          <a:lstStyle/>
          <a:p>
            <a:r>
              <a:rPr lang="zh-CN" altLang="zh-CN" dirty="0">
                <a:ea typeface="宋体" panose="02010600030101010101" pitchFamily="2" charset="-122"/>
                <a:cs typeface="Times New Roman" panose="02020603050405020304" pitchFamily="18" charset="0"/>
              </a:rPr>
              <a:t>Gal</a:t>
            </a:r>
            <a:endParaRPr lang="zh-CN" altLang="en-US" dirty="0"/>
          </a:p>
        </p:txBody>
      </p:sp>
      <p:sp>
        <p:nvSpPr>
          <p:cNvPr id="162" name="文本框 161">
            <a:extLst>
              <a:ext uri="{FF2B5EF4-FFF2-40B4-BE49-F238E27FC236}">
                <a16:creationId xmlns:a16="http://schemas.microsoft.com/office/drawing/2014/main" id="{60CF25B3-A97C-9DA6-0139-01BB76C3A30A}"/>
              </a:ext>
            </a:extLst>
          </p:cNvPr>
          <p:cNvSpPr txBox="1"/>
          <p:nvPr/>
        </p:nvSpPr>
        <p:spPr>
          <a:xfrm>
            <a:off x="2805261" y="5078414"/>
            <a:ext cx="1982732" cy="369332"/>
          </a:xfrm>
          <a:prstGeom prst="rect">
            <a:avLst/>
          </a:prstGeom>
          <a:noFill/>
        </p:spPr>
        <p:txBody>
          <a:bodyPr wrap="square">
            <a:spAutoFit/>
          </a:bodyPr>
          <a:lstStyle/>
          <a:p>
            <a:r>
              <a:rPr lang="en-US" altLang="zh-CN" dirty="0">
                <a:ea typeface="宋体" panose="02010600030101010101" pitchFamily="2" charset="-122"/>
                <a:cs typeface="Times New Roman" panose="02020603050405020304" pitchFamily="18" charset="0"/>
              </a:rPr>
              <a:t>Man</a:t>
            </a:r>
            <a:endParaRPr lang="zh-CN" altLang="en-US" dirty="0"/>
          </a:p>
        </p:txBody>
      </p:sp>
      <p:sp>
        <p:nvSpPr>
          <p:cNvPr id="163" name="文本框 162">
            <a:extLst>
              <a:ext uri="{FF2B5EF4-FFF2-40B4-BE49-F238E27FC236}">
                <a16:creationId xmlns:a16="http://schemas.microsoft.com/office/drawing/2014/main" id="{714252EF-B4BA-080A-5DCC-D5E2D288A62A}"/>
              </a:ext>
            </a:extLst>
          </p:cNvPr>
          <p:cNvSpPr txBox="1"/>
          <p:nvPr/>
        </p:nvSpPr>
        <p:spPr>
          <a:xfrm>
            <a:off x="3345837" y="5073969"/>
            <a:ext cx="1773996" cy="369332"/>
          </a:xfrm>
          <a:prstGeom prst="rect">
            <a:avLst/>
          </a:prstGeom>
          <a:noFill/>
        </p:spPr>
        <p:txBody>
          <a:bodyPr wrap="square">
            <a:spAutoFit/>
          </a:bodyPr>
          <a:lstStyle/>
          <a:p>
            <a:r>
              <a:rPr lang="zh-CN" altLang="zh-CN" dirty="0">
                <a:ea typeface="宋体" panose="02010600030101010101" pitchFamily="2" charset="-122"/>
                <a:cs typeface="Times New Roman" panose="02020603050405020304" pitchFamily="18" charset="0"/>
              </a:rPr>
              <a:t>GlcNAc</a:t>
            </a:r>
            <a:endParaRPr lang="zh-CN" altLang="en-US" dirty="0"/>
          </a:p>
        </p:txBody>
      </p:sp>
      <p:sp>
        <p:nvSpPr>
          <p:cNvPr id="164" name="文本框 163">
            <a:extLst>
              <a:ext uri="{FF2B5EF4-FFF2-40B4-BE49-F238E27FC236}">
                <a16:creationId xmlns:a16="http://schemas.microsoft.com/office/drawing/2014/main" id="{E8840347-9939-80DF-A404-F8B624A07477}"/>
              </a:ext>
            </a:extLst>
          </p:cNvPr>
          <p:cNvSpPr txBox="1"/>
          <p:nvPr/>
        </p:nvSpPr>
        <p:spPr>
          <a:xfrm>
            <a:off x="2361033" y="5724873"/>
            <a:ext cx="849185" cy="584775"/>
          </a:xfrm>
          <a:prstGeom prst="rect">
            <a:avLst/>
          </a:prstGeom>
          <a:noFill/>
        </p:spPr>
        <p:txBody>
          <a:bodyPr wrap="square">
            <a:spAutoFit/>
          </a:bodyPr>
          <a:lstStyle/>
          <a:p>
            <a:r>
              <a:rPr lang="en-US" altLang="zh-CN" sz="3200" dirty="0">
                <a:ea typeface="宋体" panose="02010600030101010101" pitchFamily="2" charset="-122"/>
                <a:cs typeface="Times New Roman" panose="02020603050405020304" pitchFamily="18" charset="0"/>
              </a:rPr>
              <a:t>2</a:t>
            </a:r>
            <a:endParaRPr lang="zh-CN" altLang="en-US" sz="3200" dirty="0"/>
          </a:p>
        </p:txBody>
      </p:sp>
      <p:sp>
        <p:nvSpPr>
          <p:cNvPr id="165" name="文本框 164">
            <a:extLst>
              <a:ext uri="{FF2B5EF4-FFF2-40B4-BE49-F238E27FC236}">
                <a16:creationId xmlns:a16="http://schemas.microsoft.com/office/drawing/2014/main" id="{E3AA4237-615E-41C2-5D6C-326E33CFA0E9}"/>
              </a:ext>
            </a:extLst>
          </p:cNvPr>
          <p:cNvSpPr txBox="1"/>
          <p:nvPr/>
        </p:nvSpPr>
        <p:spPr>
          <a:xfrm>
            <a:off x="2947442" y="5721310"/>
            <a:ext cx="849185" cy="584775"/>
          </a:xfrm>
          <a:prstGeom prst="rect">
            <a:avLst/>
          </a:prstGeom>
          <a:noFill/>
        </p:spPr>
        <p:txBody>
          <a:bodyPr wrap="square">
            <a:spAutoFit/>
          </a:bodyPr>
          <a:lstStyle/>
          <a:p>
            <a:r>
              <a:rPr lang="en-US" altLang="zh-CN" sz="3200" dirty="0">
                <a:ea typeface="宋体" panose="02010600030101010101" pitchFamily="2" charset="-122"/>
                <a:cs typeface="Times New Roman" panose="02020603050405020304" pitchFamily="18" charset="0"/>
              </a:rPr>
              <a:t>3</a:t>
            </a:r>
            <a:endParaRPr lang="zh-CN" altLang="en-US" sz="3200" dirty="0"/>
          </a:p>
        </p:txBody>
      </p:sp>
      <p:sp>
        <p:nvSpPr>
          <p:cNvPr id="166" name="文本框 165">
            <a:extLst>
              <a:ext uri="{FF2B5EF4-FFF2-40B4-BE49-F238E27FC236}">
                <a16:creationId xmlns:a16="http://schemas.microsoft.com/office/drawing/2014/main" id="{801A017B-3223-E365-1F4A-0B8B30E8214E}"/>
              </a:ext>
            </a:extLst>
          </p:cNvPr>
          <p:cNvSpPr txBox="1"/>
          <p:nvPr/>
        </p:nvSpPr>
        <p:spPr>
          <a:xfrm>
            <a:off x="3654742" y="5721310"/>
            <a:ext cx="849185" cy="584775"/>
          </a:xfrm>
          <a:prstGeom prst="rect">
            <a:avLst/>
          </a:prstGeom>
          <a:noFill/>
        </p:spPr>
        <p:txBody>
          <a:bodyPr wrap="square">
            <a:spAutoFit/>
          </a:bodyPr>
          <a:lstStyle/>
          <a:p>
            <a:r>
              <a:rPr lang="en-US" altLang="zh-CN" sz="3200" dirty="0">
                <a:ea typeface="宋体" panose="02010600030101010101" pitchFamily="2" charset="-122"/>
                <a:cs typeface="Times New Roman" panose="02020603050405020304" pitchFamily="18" charset="0"/>
              </a:rPr>
              <a:t>3</a:t>
            </a:r>
            <a:endParaRPr lang="zh-CN" altLang="en-US" sz="3200" dirty="0"/>
          </a:p>
        </p:txBody>
      </p:sp>
      <p:sp>
        <p:nvSpPr>
          <p:cNvPr id="167" name="文本框 166">
            <a:extLst>
              <a:ext uri="{FF2B5EF4-FFF2-40B4-BE49-F238E27FC236}">
                <a16:creationId xmlns:a16="http://schemas.microsoft.com/office/drawing/2014/main" id="{06286E0A-248F-0270-CA6B-6CDCE4A13237}"/>
              </a:ext>
            </a:extLst>
          </p:cNvPr>
          <p:cNvSpPr txBox="1"/>
          <p:nvPr/>
        </p:nvSpPr>
        <p:spPr>
          <a:xfrm>
            <a:off x="4413197" y="5721310"/>
            <a:ext cx="849185" cy="584775"/>
          </a:xfrm>
          <a:prstGeom prst="rect">
            <a:avLst/>
          </a:prstGeom>
          <a:noFill/>
        </p:spPr>
        <p:txBody>
          <a:bodyPr wrap="square">
            <a:spAutoFit/>
          </a:bodyPr>
          <a:lstStyle/>
          <a:p>
            <a:r>
              <a:rPr lang="en-US" altLang="zh-CN" sz="3200" dirty="0">
                <a:ea typeface="宋体" panose="02010600030101010101" pitchFamily="2" charset="-122"/>
                <a:cs typeface="Times New Roman" panose="02020603050405020304" pitchFamily="18" charset="0"/>
              </a:rPr>
              <a:t>1</a:t>
            </a:r>
            <a:endParaRPr lang="zh-CN" altLang="en-US" sz="3200" dirty="0"/>
          </a:p>
        </p:txBody>
      </p:sp>
      <p:sp>
        <p:nvSpPr>
          <p:cNvPr id="168" name="椭圆 167">
            <a:extLst>
              <a:ext uri="{FF2B5EF4-FFF2-40B4-BE49-F238E27FC236}">
                <a16:creationId xmlns:a16="http://schemas.microsoft.com/office/drawing/2014/main" id="{7F0584CF-A689-2291-9F2C-6A0FAAE3F376}"/>
              </a:ext>
            </a:extLst>
          </p:cNvPr>
          <p:cNvSpPr/>
          <p:nvPr/>
        </p:nvSpPr>
        <p:spPr>
          <a:xfrm>
            <a:off x="2366260" y="4631775"/>
            <a:ext cx="333921" cy="333921"/>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a:extLst>
              <a:ext uri="{FF2B5EF4-FFF2-40B4-BE49-F238E27FC236}">
                <a16:creationId xmlns:a16="http://schemas.microsoft.com/office/drawing/2014/main" id="{105AD865-E6CB-64FA-087A-DD6F17B4E3FD}"/>
              </a:ext>
            </a:extLst>
          </p:cNvPr>
          <p:cNvSpPr/>
          <p:nvPr/>
        </p:nvSpPr>
        <p:spPr>
          <a:xfrm>
            <a:off x="3654742" y="4631775"/>
            <a:ext cx="333921" cy="333921"/>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D743059E-0AA0-F389-1188-4A24D84BB74A}"/>
              </a:ext>
            </a:extLst>
          </p:cNvPr>
          <p:cNvSpPr/>
          <p:nvPr/>
        </p:nvSpPr>
        <p:spPr>
          <a:xfrm>
            <a:off x="2961374" y="4631775"/>
            <a:ext cx="333921" cy="33392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等腰三角形 170">
            <a:extLst>
              <a:ext uri="{FF2B5EF4-FFF2-40B4-BE49-F238E27FC236}">
                <a16:creationId xmlns:a16="http://schemas.microsoft.com/office/drawing/2014/main" id="{8FAAC420-C205-F6B2-C4F7-9C5CE30426D5}"/>
              </a:ext>
            </a:extLst>
          </p:cNvPr>
          <p:cNvSpPr/>
          <p:nvPr/>
        </p:nvSpPr>
        <p:spPr>
          <a:xfrm>
            <a:off x="4373359" y="4670686"/>
            <a:ext cx="333920" cy="287863"/>
          </a:xfrm>
          <a:prstGeom prst="triangl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72" name="表格 1042">
            <a:extLst>
              <a:ext uri="{FF2B5EF4-FFF2-40B4-BE49-F238E27FC236}">
                <a16:creationId xmlns:a16="http://schemas.microsoft.com/office/drawing/2014/main" id="{9D3512EE-F44D-3E4F-7D49-CD779CC292B1}"/>
              </a:ext>
            </a:extLst>
          </p:cNvPr>
          <p:cNvGraphicFramePr>
            <a:graphicFrameLocks noGrp="1"/>
          </p:cNvGraphicFramePr>
          <p:nvPr/>
        </p:nvGraphicFramePr>
        <p:xfrm>
          <a:off x="4874374" y="4394447"/>
          <a:ext cx="3593505" cy="2114151"/>
        </p:xfrm>
        <a:graphic>
          <a:graphicData uri="http://schemas.openxmlformats.org/drawingml/2006/table">
            <a:tbl>
              <a:tblPr firstRow="1" bandRow="1">
                <a:tableStyleId>{0E3FDE45-AF77-4B5C-9715-49D594BDF05E}</a:tableStyleId>
              </a:tblPr>
              <a:tblGrid>
                <a:gridCol w="3593505">
                  <a:extLst>
                    <a:ext uri="{9D8B030D-6E8A-4147-A177-3AD203B41FA5}">
                      <a16:colId xmlns:a16="http://schemas.microsoft.com/office/drawing/2014/main" val="3736945406"/>
                    </a:ext>
                  </a:extLst>
                </a:gridCol>
              </a:tblGrid>
              <a:tr h="1154097">
                <a:tc>
                  <a:txBody>
                    <a:bodyPr/>
                    <a:lstStyle/>
                    <a:p>
                      <a:endParaRPr lang="zh-CN" altLang="en-US" dirty="0"/>
                    </a:p>
                  </a:txBody>
                  <a:tcPr/>
                </a:tc>
                <a:extLst>
                  <a:ext uri="{0D108BD9-81ED-4DB2-BD59-A6C34878D82A}">
                    <a16:rowId xmlns:a16="http://schemas.microsoft.com/office/drawing/2014/main" val="1591237889"/>
                  </a:ext>
                </a:extLst>
              </a:tr>
              <a:tr h="960054">
                <a:tc>
                  <a:txBody>
                    <a:bodyPr/>
                    <a:lstStyle/>
                    <a:p>
                      <a:endParaRPr lang="zh-CN" altLang="en-US" sz="1800" b="1" kern="1200" dirty="0">
                        <a:solidFill>
                          <a:schemeClr val="tx1"/>
                        </a:solidFill>
                        <a:latin typeface="+mn-lt"/>
                        <a:ea typeface="+mn-ea"/>
                        <a:cs typeface="+mn-cs"/>
                      </a:endParaRPr>
                    </a:p>
                  </a:txBody>
                  <a:tcPr>
                    <a:solidFill>
                      <a:srgbClr val="F3A772"/>
                    </a:solidFill>
                  </a:tcPr>
                </a:tc>
                <a:extLst>
                  <a:ext uri="{0D108BD9-81ED-4DB2-BD59-A6C34878D82A}">
                    <a16:rowId xmlns:a16="http://schemas.microsoft.com/office/drawing/2014/main" val="4093445248"/>
                  </a:ext>
                </a:extLst>
              </a:tr>
            </a:tbl>
          </a:graphicData>
        </a:graphic>
      </p:graphicFrame>
      <p:sp>
        <p:nvSpPr>
          <p:cNvPr id="173" name="文本框 172">
            <a:extLst>
              <a:ext uri="{FF2B5EF4-FFF2-40B4-BE49-F238E27FC236}">
                <a16:creationId xmlns:a16="http://schemas.microsoft.com/office/drawing/2014/main" id="{76B05AEE-D3BF-4D9A-94F4-B79970EB6327}"/>
              </a:ext>
            </a:extLst>
          </p:cNvPr>
          <p:cNvSpPr txBox="1"/>
          <p:nvPr/>
        </p:nvSpPr>
        <p:spPr>
          <a:xfrm>
            <a:off x="4975965" y="5098428"/>
            <a:ext cx="1364278" cy="369332"/>
          </a:xfrm>
          <a:prstGeom prst="rect">
            <a:avLst/>
          </a:prstGeom>
          <a:noFill/>
        </p:spPr>
        <p:txBody>
          <a:bodyPr wrap="square">
            <a:spAutoFit/>
          </a:bodyPr>
          <a:lstStyle/>
          <a:p>
            <a:r>
              <a:rPr lang="zh-CN" altLang="zh-CN" dirty="0">
                <a:ea typeface="宋体" panose="02010600030101010101" pitchFamily="2" charset="-122"/>
                <a:cs typeface="Times New Roman" panose="02020603050405020304" pitchFamily="18" charset="0"/>
              </a:rPr>
              <a:t>Gala1-3Gal</a:t>
            </a:r>
            <a:endParaRPr lang="zh-CN" altLang="en-US" dirty="0"/>
          </a:p>
        </p:txBody>
      </p:sp>
      <p:sp>
        <p:nvSpPr>
          <p:cNvPr id="174" name="文本框 173">
            <a:extLst>
              <a:ext uri="{FF2B5EF4-FFF2-40B4-BE49-F238E27FC236}">
                <a16:creationId xmlns:a16="http://schemas.microsoft.com/office/drawing/2014/main" id="{630185C9-DCC5-A074-B512-22B5815F799F}"/>
              </a:ext>
            </a:extLst>
          </p:cNvPr>
          <p:cNvSpPr txBox="1"/>
          <p:nvPr/>
        </p:nvSpPr>
        <p:spPr>
          <a:xfrm>
            <a:off x="6366876" y="5091725"/>
            <a:ext cx="1364279" cy="369332"/>
          </a:xfrm>
          <a:prstGeom prst="rect">
            <a:avLst/>
          </a:prstGeom>
          <a:noFill/>
        </p:spPr>
        <p:txBody>
          <a:bodyPr wrap="square">
            <a:spAutoFit/>
          </a:bodyPr>
          <a:lstStyle/>
          <a:p>
            <a:r>
              <a:rPr lang="zh-CN" altLang="zh-CN" dirty="0">
                <a:ea typeface="宋体" panose="02010600030101010101" pitchFamily="2" charset="-122"/>
                <a:cs typeface="Times New Roman" panose="02020603050405020304" pitchFamily="18" charset="0"/>
              </a:rPr>
              <a:t>Fuca1-2Gal</a:t>
            </a:r>
            <a:endParaRPr lang="zh-CN" altLang="en-US" dirty="0"/>
          </a:p>
        </p:txBody>
      </p:sp>
      <p:sp>
        <p:nvSpPr>
          <p:cNvPr id="175" name="文本框 174">
            <a:extLst>
              <a:ext uri="{FF2B5EF4-FFF2-40B4-BE49-F238E27FC236}">
                <a16:creationId xmlns:a16="http://schemas.microsoft.com/office/drawing/2014/main" id="{4C217383-F27F-9268-9F35-D47F868B1C52}"/>
              </a:ext>
            </a:extLst>
          </p:cNvPr>
          <p:cNvSpPr txBox="1"/>
          <p:nvPr/>
        </p:nvSpPr>
        <p:spPr>
          <a:xfrm>
            <a:off x="6801111" y="5715995"/>
            <a:ext cx="849185" cy="584775"/>
          </a:xfrm>
          <a:prstGeom prst="rect">
            <a:avLst/>
          </a:prstGeom>
          <a:noFill/>
        </p:spPr>
        <p:txBody>
          <a:bodyPr wrap="square">
            <a:spAutoFit/>
          </a:bodyPr>
          <a:lstStyle/>
          <a:p>
            <a:r>
              <a:rPr lang="en-US" altLang="zh-CN" sz="3200" dirty="0">
                <a:ea typeface="宋体" panose="02010600030101010101" pitchFamily="2" charset="-122"/>
                <a:cs typeface="Times New Roman" panose="02020603050405020304" pitchFamily="18" charset="0"/>
              </a:rPr>
              <a:t>1</a:t>
            </a:r>
            <a:endParaRPr lang="zh-CN" altLang="en-US" sz="3200" dirty="0"/>
          </a:p>
        </p:txBody>
      </p:sp>
      <p:sp>
        <p:nvSpPr>
          <p:cNvPr id="176" name="文本框 175">
            <a:extLst>
              <a:ext uri="{FF2B5EF4-FFF2-40B4-BE49-F238E27FC236}">
                <a16:creationId xmlns:a16="http://schemas.microsoft.com/office/drawing/2014/main" id="{8F37D7A2-41C1-B253-31D6-381102E2CB1F}"/>
              </a:ext>
            </a:extLst>
          </p:cNvPr>
          <p:cNvSpPr txBox="1"/>
          <p:nvPr/>
        </p:nvSpPr>
        <p:spPr>
          <a:xfrm>
            <a:off x="5463772" y="5707987"/>
            <a:ext cx="849185" cy="584775"/>
          </a:xfrm>
          <a:prstGeom prst="rect">
            <a:avLst/>
          </a:prstGeom>
          <a:noFill/>
        </p:spPr>
        <p:txBody>
          <a:bodyPr wrap="square">
            <a:spAutoFit/>
          </a:bodyPr>
          <a:lstStyle/>
          <a:p>
            <a:r>
              <a:rPr lang="en-US" altLang="zh-CN" sz="3200" dirty="0">
                <a:ea typeface="宋体" panose="02010600030101010101" pitchFamily="2" charset="-122"/>
                <a:cs typeface="Times New Roman" panose="02020603050405020304" pitchFamily="18" charset="0"/>
              </a:rPr>
              <a:t>1</a:t>
            </a:r>
            <a:endParaRPr lang="zh-CN" altLang="en-US" sz="3200" dirty="0"/>
          </a:p>
        </p:txBody>
      </p:sp>
      <p:sp>
        <p:nvSpPr>
          <p:cNvPr id="177" name="文本框 176">
            <a:extLst>
              <a:ext uri="{FF2B5EF4-FFF2-40B4-BE49-F238E27FC236}">
                <a16:creationId xmlns:a16="http://schemas.microsoft.com/office/drawing/2014/main" id="{C891FFBE-899F-4BA1-6813-6AF63993E8B0}"/>
              </a:ext>
            </a:extLst>
          </p:cNvPr>
          <p:cNvSpPr txBox="1"/>
          <p:nvPr/>
        </p:nvSpPr>
        <p:spPr>
          <a:xfrm>
            <a:off x="7612125" y="5843528"/>
            <a:ext cx="849185" cy="461665"/>
          </a:xfrm>
          <a:prstGeom prst="rect">
            <a:avLst/>
          </a:prstGeom>
          <a:noFill/>
        </p:spPr>
        <p:txBody>
          <a:bodyPr wrap="square">
            <a:spAutoFit/>
          </a:bodyPr>
          <a:lstStyle/>
          <a:p>
            <a:r>
              <a:rPr lang="en-US" altLang="zh-CN" sz="2400" dirty="0"/>
              <a:t>······</a:t>
            </a:r>
            <a:endParaRPr lang="zh-CN" altLang="en-US" sz="2400" dirty="0"/>
          </a:p>
        </p:txBody>
      </p:sp>
      <p:grpSp>
        <p:nvGrpSpPr>
          <p:cNvPr id="178" name="组合 177">
            <a:extLst>
              <a:ext uri="{FF2B5EF4-FFF2-40B4-BE49-F238E27FC236}">
                <a16:creationId xmlns:a16="http://schemas.microsoft.com/office/drawing/2014/main" id="{33C6D650-900C-38FA-D531-177F8C50C5B8}"/>
              </a:ext>
            </a:extLst>
          </p:cNvPr>
          <p:cNvGrpSpPr/>
          <p:nvPr/>
        </p:nvGrpSpPr>
        <p:grpSpPr>
          <a:xfrm>
            <a:off x="5096015" y="4657196"/>
            <a:ext cx="938397" cy="335987"/>
            <a:chOff x="4448132" y="3186314"/>
            <a:chExt cx="2094584" cy="749953"/>
          </a:xfrm>
        </p:grpSpPr>
        <p:cxnSp>
          <p:nvCxnSpPr>
            <p:cNvPr id="179" name="直接连接符 178">
              <a:extLst>
                <a:ext uri="{FF2B5EF4-FFF2-40B4-BE49-F238E27FC236}">
                  <a16:creationId xmlns:a16="http://schemas.microsoft.com/office/drawing/2014/main" id="{BBD1B519-6D69-1E01-33B3-FE4272143AA9}"/>
                </a:ext>
              </a:extLst>
            </p:cNvPr>
            <p:cNvCxnSpPr>
              <a:cxnSpLocks/>
            </p:cNvCxnSpPr>
            <p:nvPr/>
          </p:nvCxnSpPr>
          <p:spPr>
            <a:xfrm>
              <a:off x="4628691" y="3559481"/>
              <a:ext cx="15392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椭圆 179">
              <a:extLst>
                <a:ext uri="{FF2B5EF4-FFF2-40B4-BE49-F238E27FC236}">
                  <a16:creationId xmlns:a16="http://schemas.microsoft.com/office/drawing/2014/main" id="{B15FFE1C-4A1E-B2F0-A14D-CFAAC628A303}"/>
                </a:ext>
              </a:extLst>
            </p:cNvPr>
            <p:cNvSpPr/>
            <p:nvPr/>
          </p:nvSpPr>
          <p:spPr>
            <a:xfrm>
              <a:off x="4448132" y="3203374"/>
              <a:ext cx="732892" cy="732893"/>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a:extLst>
                <a:ext uri="{FF2B5EF4-FFF2-40B4-BE49-F238E27FC236}">
                  <a16:creationId xmlns:a16="http://schemas.microsoft.com/office/drawing/2014/main" id="{20DBF84E-85AD-A71B-44F0-3EDDE07C2A2B}"/>
                </a:ext>
              </a:extLst>
            </p:cNvPr>
            <p:cNvSpPr/>
            <p:nvPr/>
          </p:nvSpPr>
          <p:spPr>
            <a:xfrm>
              <a:off x="5809824" y="3186314"/>
              <a:ext cx="732892" cy="732892"/>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2" name="组合 181">
            <a:extLst>
              <a:ext uri="{FF2B5EF4-FFF2-40B4-BE49-F238E27FC236}">
                <a16:creationId xmlns:a16="http://schemas.microsoft.com/office/drawing/2014/main" id="{CD95E686-84F1-42BA-AB55-910713B652C0}"/>
              </a:ext>
            </a:extLst>
          </p:cNvPr>
          <p:cNvGrpSpPr/>
          <p:nvPr/>
        </p:nvGrpSpPr>
        <p:grpSpPr>
          <a:xfrm>
            <a:off x="6519609" y="4657195"/>
            <a:ext cx="843374" cy="328344"/>
            <a:chOff x="4319102" y="4790360"/>
            <a:chExt cx="843374" cy="328344"/>
          </a:xfrm>
        </p:grpSpPr>
        <p:cxnSp>
          <p:nvCxnSpPr>
            <p:cNvPr id="183" name="直接连接符 182">
              <a:extLst>
                <a:ext uri="{FF2B5EF4-FFF2-40B4-BE49-F238E27FC236}">
                  <a16:creationId xmlns:a16="http://schemas.microsoft.com/office/drawing/2014/main" id="{EC83B76B-5617-3696-E4C8-E1B7C34D3BFF}"/>
                </a:ext>
              </a:extLst>
            </p:cNvPr>
            <p:cNvCxnSpPr>
              <a:cxnSpLocks/>
            </p:cNvCxnSpPr>
            <p:nvPr/>
          </p:nvCxnSpPr>
          <p:spPr>
            <a:xfrm>
              <a:off x="4398253" y="4954532"/>
              <a:ext cx="68961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4" name="椭圆 183">
              <a:extLst>
                <a:ext uri="{FF2B5EF4-FFF2-40B4-BE49-F238E27FC236}">
                  <a16:creationId xmlns:a16="http://schemas.microsoft.com/office/drawing/2014/main" id="{4BC85AE6-04A6-4D71-31FE-8729C1C3E98E}"/>
                </a:ext>
              </a:extLst>
            </p:cNvPr>
            <p:cNvSpPr/>
            <p:nvPr/>
          </p:nvSpPr>
          <p:spPr>
            <a:xfrm>
              <a:off x="4834132" y="4790360"/>
              <a:ext cx="328344" cy="328344"/>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等腰三角形 184">
              <a:extLst>
                <a:ext uri="{FF2B5EF4-FFF2-40B4-BE49-F238E27FC236}">
                  <a16:creationId xmlns:a16="http://schemas.microsoft.com/office/drawing/2014/main" id="{C5C77A6C-DF12-FE22-3EAE-5046F484C69D}"/>
                </a:ext>
              </a:extLst>
            </p:cNvPr>
            <p:cNvSpPr/>
            <p:nvPr/>
          </p:nvSpPr>
          <p:spPr>
            <a:xfrm>
              <a:off x="4319102" y="4820067"/>
              <a:ext cx="311957" cy="268929"/>
            </a:xfrm>
            <a:prstGeom prst="triangl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6" name="文本框 185">
            <a:extLst>
              <a:ext uri="{FF2B5EF4-FFF2-40B4-BE49-F238E27FC236}">
                <a16:creationId xmlns:a16="http://schemas.microsoft.com/office/drawing/2014/main" id="{BA7C73EF-070F-F452-5374-0A5B0E3ADA16}"/>
              </a:ext>
            </a:extLst>
          </p:cNvPr>
          <p:cNvSpPr txBox="1"/>
          <p:nvPr/>
        </p:nvSpPr>
        <p:spPr>
          <a:xfrm>
            <a:off x="7612125" y="4914584"/>
            <a:ext cx="811928" cy="461665"/>
          </a:xfrm>
          <a:prstGeom prst="rect">
            <a:avLst/>
          </a:prstGeom>
          <a:noFill/>
        </p:spPr>
        <p:txBody>
          <a:bodyPr wrap="square">
            <a:spAutoFit/>
          </a:bodyPr>
          <a:lstStyle/>
          <a:p>
            <a:r>
              <a:rPr lang="en-US" altLang="zh-CN" sz="2400" dirty="0"/>
              <a:t>······</a:t>
            </a:r>
            <a:endParaRPr lang="zh-CN" altLang="en-US" sz="2400" dirty="0"/>
          </a:p>
        </p:txBody>
      </p:sp>
      <p:sp>
        <p:nvSpPr>
          <p:cNvPr id="187" name="文本框 186">
            <a:extLst>
              <a:ext uri="{FF2B5EF4-FFF2-40B4-BE49-F238E27FC236}">
                <a16:creationId xmlns:a16="http://schemas.microsoft.com/office/drawing/2014/main" id="{C629F1F1-57E6-1C5C-5A5D-19351942B302}"/>
              </a:ext>
            </a:extLst>
          </p:cNvPr>
          <p:cNvSpPr txBox="1"/>
          <p:nvPr/>
        </p:nvSpPr>
        <p:spPr>
          <a:xfrm>
            <a:off x="4305274" y="5083717"/>
            <a:ext cx="579714" cy="369332"/>
          </a:xfrm>
          <a:prstGeom prst="rect">
            <a:avLst/>
          </a:prstGeom>
          <a:noFill/>
        </p:spPr>
        <p:txBody>
          <a:bodyPr wrap="square">
            <a:spAutoFit/>
          </a:bodyPr>
          <a:lstStyle/>
          <a:p>
            <a:r>
              <a:rPr lang="zh-CN" altLang="zh-CN" dirty="0">
                <a:ea typeface="宋体" panose="02010600030101010101" pitchFamily="2" charset="-122"/>
                <a:cs typeface="Times New Roman" panose="02020603050405020304" pitchFamily="18" charset="0"/>
              </a:rPr>
              <a:t>Fuc</a:t>
            </a:r>
            <a:endParaRPr lang="zh-CN" altLang="en-US" dirty="0"/>
          </a:p>
        </p:txBody>
      </p:sp>
      <p:graphicFrame>
        <p:nvGraphicFramePr>
          <p:cNvPr id="188" name="表格 1042">
            <a:extLst>
              <a:ext uri="{FF2B5EF4-FFF2-40B4-BE49-F238E27FC236}">
                <a16:creationId xmlns:a16="http://schemas.microsoft.com/office/drawing/2014/main" id="{ABF10BAB-C8F2-F0A6-8A0E-B8A31BC8B9E6}"/>
              </a:ext>
            </a:extLst>
          </p:cNvPr>
          <p:cNvGraphicFramePr>
            <a:graphicFrameLocks noGrp="1"/>
          </p:cNvGraphicFramePr>
          <p:nvPr/>
        </p:nvGraphicFramePr>
        <p:xfrm>
          <a:off x="8468697" y="4397637"/>
          <a:ext cx="3322570" cy="2110814"/>
        </p:xfrm>
        <a:graphic>
          <a:graphicData uri="http://schemas.openxmlformats.org/drawingml/2006/table">
            <a:tbl>
              <a:tblPr firstRow="1" bandRow="1">
                <a:tableStyleId>{3B4B98B0-60AC-42C2-AFA5-B58CD77FA1E5}</a:tableStyleId>
              </a:tblPr>
              <a:tblGrid>
                <a:gridCol w="3322570">
                  <a:extLst>
                    <a:ext uri="{9D8B030D-6E8A-4147-A177-3AD203B41FA5}">
                      <a16:colId xmlns:a16="http://schemas.microsoft.com/office/drawing/2014/main" val="3736945406"/>
                    </a:ext>
                  </a:extLst>
                </a:gridCol>
              </a:tblGrid>
              <a:tr h="1147830">
                <a:tc>
                  <a:txBody>
                    <a:bodyPr/>
                    <a:lstStyle/>
                    <a:p>
                      <a:endParaRPr lang="zh-CN" altLang="en-US" dirty="0"/>
                    </a:p>
                  </a:txBody>
                  <a:tcPr/>
                </a:tc>
                <a:extLst>
                  <a:ext uri="{0D108BD9-81ED-4DB2-BD59-A6C34878D82A}">
                    <a16:rowId xmlns:a16="http://schemas.microsoft.com/office/drawing/2014/main" val="1591237889"/>
                  </a:ext>
                </a:extLst>
              </a:tr>
              <a:tr h="962984">
                <a:tc>
                  <a:txBody>
                    <a:bodyPr/>
                    <a:lstStyle/>
                    <a:p>
                      <a:endParaRPr lang="zh-CN" altLang="en-US" dirty="0"/>
                    </a:p>
                  </a:txBody>
                  <a:tcPr>
                    <a:solidFill>
                      <a:srgbClr val="A1B8E1"/>
                    </a:solidFill>
                  </a:tcPr>
                </a:tc>
                <a:extLst>
                  <a:ext uri="{0D108BD9-81ED-4DB2-BD59-A6C34878D82A}">
                    <a16:rowId xmlns:a16="http://schemas.microsoft.com/office/drawing/2014/main" val="4093445248"/>
                  </a:ext>
                </a:extLst>
              </a:tr>
            </a:tbl>
          </a:graphicData>
        </a:graphic>
      </p:graphicFrame>
      <p:sp>
        <p:nvSpPr>
          <p:cNvPr id="190" name="文本框 189">
            <a:extLst>
              <a:ext uri="{FF2B5EF4-FFF2-40B4-BE49-F238E27FC236}">
                <a16:creationId xmlns:a16="http://schemas.microsoft.com/office/drawing/2014/main" id="{1B549CD6-73C5-0B7A-1667-C2C6E5A5ECBE}"/>
              </a:ext>
            </a:extLst>
          </p:cNvPr>
          <p:cNvSpPr txBox="1"/>
          <p:nvPr/>
        </p:nvSpPr>
        <p:spPr>
          <a:xfrm>
            <a:off x="8468697" y="5074477"/>
            <a:ext cx="2470933" cy="369332"/>
          </a:xfrm>
          <a:prstGeom prst="rect">
            <a:avLst/>
          </a:prstGeom>
          <a:noFill/>
        </p:spPr>
        <p:txBody>
          <a:bodyPr wrap="square">
            <a:spAutoFit/>
          </a:bodyPr>
          <a:lstStyle/>
          <a:p>
            <a:r>
              <a:rPr lang="en-US" altLang="zh-CN" dirty="0">
                <a:ea typeface="宋体" panose="02010600030101010101" pitchFamily="2" charset="-122"/>
                <a:cs typeface="Times New Roman" panose="02020603050405020304" pitchFamily="18" charset="0"/>
              </a:rPr>
              <a:t>Gala1-3(Fuca1-2)Gal</a:t>
            </a:r>
            <a:endParaRPr lang="zh-CN" altLang="en-US" dirty="0"/>
          </a:p>
        </p:txBody>
      </p:sp>
      <p:sp>
        <p:nvSpPr>
          <p:cNvPr id="192" name="文本框 191">
            <a:extLst>
              <a:ext uri="{FF2B5EF4-FFF2-40B4-BE49-F238E27FC236}">
                <a16:creationId xmlns:a16="http://schemas.microsoft.com/office/drawing/2014/main" id="{F2CE6414-7372-C829-150B-D29ACBFA892E}"/>
              </a:ext>
            </a:extLst>
          </p:cNvPr>
          <p:cNvSpPr txBox="1"/>
          <p:nvPr/>
        </p:nvSpPr>
        <p:spPr>
          <a:xfrm>
            <a:off x="9444071" y="5724872"/>
            <a:ext cx="849185" cy="584775"/>
          </a:xfrm>
          <a:prstGeom prst="rect">
            <a:avLst/>
          </a:prstGeom>
          <a:noFill/>
        </p:spPr>
        <p:txBody>
          <a:bodyPr wrap="square">
            <a:spAutoFit/>
          </a:bodyPr>
          <a:lstStyle/>
          <a:p>
            <a:r>
              <a:rPr lang="en-US" altLang="zh-CN" sz="3200" dirty="0">
                <a:ea typeface="宋体" panose="02010600030101010101" pitchFamily="2" charset="-122"/>
                <a:cs typeface="Times New Roman" panose="02020603050405020304" pitchFamily="18" charset="0"/>
              </a:rPr>
              <a:t>1</a:t>
            </a:r>
            <a:endParaRPr lang="zh-CN" altLang="en-US" sz="3200" dirty="0"/>
          </a:p>
        </p:txBody>
      </p:sp>
      <p:sp>
        <p:nvSpPr>
          <p:cNvPr id="193" name="文本框 192">
            <a:extLst>
              <a:ext uri="{FF2B5EF4-FFF2-40B4-BE49-F238E27FC236}">
                <a16:creationId xmlns:a16="http://schemas.microsoft.com/office/drawing/2014/main" id="{A523C4C4-2BF8-44D8-AC0D-1A7596B319F9}"/>
              </a:ext>
            </a:extLst>
          </p:cNvPr>
          <p:cNvSpPr txBox="1"/>
          <p:nvPr/>
        </p:nvSpPr>
        <p:spPr>
          <a:xfrm>
            <a:off x="10806889" y="4966255"/>
            <a:ext cx="909189" cy="461665"/>
          </a:xfrm>
          <a:prstGeom prst="rect">
            <a:avLst/>
          </a:prstGeom>
          <a:noFill/>
        </p:spPr>
        <p:txBody>
          <a:bodyPr wrap="square">
            <a:spAutoFit/>
          </a:bodyPr>
          <a:lstStyle/>
          <a:p>
            <a:r>
              <a:rPr lang="en-US" altLang="zh-CN" sz="2400" dirty="0"/>
              <a:t>······</a:t>
            </a:r>
            <a:endParaRPr lang="zh-CN" altLang="en-US" sz="2400" dirty="0"/>
          </a:p>
        </p:txBody>
      </p:sp>
      <p:sp>
        <p:nvSpPr>
          <p:cNvPr id="194" name="文本框 193">
            <a:extLst>
              <a:ext uri="{FF2B5EF4-FFF2-40B4-BE49-F238E27FC236}">
                <a16:creationId xmlns:a16="http://schemas.microsoft.com/office/drawing/2014/main" id="{1A3A52E9-0EDC-7FBB-9B75-FB02195583E2}"/>
              </a:ext>
            </a:extLst>
          </p:cNvPr>
          <p:cNvSpPr txBox="1"/>
          <p:nvPr/>
        </p:nvSpPr>
        <p:spPr>
          <a:xfrm>
            <a:off x="10806889" y="5839105"/>
            <a:ext cx="849184" cy="461665"/>
          </a:xfrm>
          <a:prstGeom prst="rect">
            <a:avLst/>
          </a:prstGeom>
          <a:noFill/>
        </p:spPr>
        <p:txBody>
          <a:bodyPr wrap="square">
            <a:spAutoFit/>
          </a:bodyPr>
          <a:lstStyle/>
          <a:p>
            <a:r>
              <a:rPr lang="en-US" altLang="zh-CN" sz="2400" dirty="0"/>
              <a:t>······</a:t>
            </a:r>
            <a:endParaRPr lang="zh-CN" altLang="en-US" sz="2400" dirty="0"/>
          </a:p>
        </p:txBody>
      </p:sp>
      <p:grpSp>
        <p:nvGrpSpPr>
          <p:cNvPr id="200" name="组合 199">
            <a:extLst>
              <a:ext uri="{FF2B5EF4-FFF2-40B4-BE49-F238E27FC236}">
                <a16:creationId xmlns:a16="http://schemas.microsoft.com/office/drawing/2014/main" id="{6D8C12CA-480A-9BEA-C51E-F1DFA990AE07}"/>
              </a:ext>
            </a:extLst>
          </p:cNvPr>
          <p:cNvGrpSpPr/>
          <p:nvPr/>
        </p:nvGrpSpPr>
        <p:grpSpPr>
          <a:xfrm>
            <a:off x="9040731" y="4494804"/>
            <a:ext cx="864131" cy="642428"/>
            <a:chOff x="8837906" y="3339540"/>
            <a:chExt cx="1161698" cy="863650"/>
          </a:xfrm>
        </p:grpSpPr>
        <p:cxnSp>
          <p:nvCxnSpPr>
            <p:cNvPr id="201" name="直接连接符 200">
              <a:extLst>
                <a:ext uri="{FF2B5EF4-FFF2-40B4-BE49-F238E27FC236}">
                  <a16:creationId xmlns:a16="http://schemas.microsoft.com/office/drawing/2014/main" id="{10C5CB96-C82F-BBB9-4C9B-5089C0806EE2}"/>
                </a:ext>
              </a:extLst>
            </p:cNvPr>
            <p:cNvCxnSpPr>
              <a:cxnSpLocks/>
            </p:cNvCxnSpPr>
            <p:nvPr/>
          </p:nvCxnSpPr>
          <p:spPr>
            <a:xfrm>
              <a:off x="9620324" y="3503711"/>
              <a:ext cx="0" cy="6013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AA946AA0-4B1B-A98F-9F13-4E89385569AF}"/>
                </a:ext>
              </a:extLst>
            </p:cNvPr>
            <p:cNvCxnSpPr>
              <a:cxnSpLocks/>
            </p:cNvCxnSpPr>
            <p:nvPr/>
          </p:nvCxnSpPr>
          <p:spPr>
            <a:xfrm>
              <a:off x="8918798" y="3506723"/>
              <a:ext cx="108080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3" name="椭圆 202">
              <a:extLst>
                <a:ext uri="{FF2B5EF4-FFF2-40B4-BE49-F238E27FC236}">
                  <a16:creationId xmlns:a16="http://schemas.microsoft.com/office/drawing/2014/main" id="{53637EA4-6F9B-15CA-C07A-C7B82F057BEF}"/>
                </a:ext>
              </a:extLst>
            </p:cNvPr>
            <p:cNvSpPr/>
            <p:nvPr/>
          </p:nvSpPr>
          <p:spPr>
            <a:xfrm>
              <a:off x="8837906" y="3347183"/>
              <a:ext cx="328344" cy="328344"/>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a:extLst>
                <a:ext uri="{FF2B5EF4-FFF2-40B4-BE49-F238E27FC236}">
                  <a16:creationId xmlns:a16="http://schemas.microsoft.com/office/drawing/2014/main" id="{0DCA5871-C576-0ADA-70F9-92AC4A6BAD73}"/>
                </a:ext>
              </a:extLst>
            </p:cNvPr>
            <p:cNvSpPr/>
            <p:nvPr/>
          </p:nvSpPr>
          <p:spPr>
            <a:xfrm>
              <a:off x="9447959" y="3339540"/>
              <a:ext cx="328344" cy="328343"/>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等腰三角形 204">
              <a:extLst>
                <a:ext uri="{FF2B5EF4-FFF2-40B4-BE49-F238E27FC236}">
                  <a16:creationId xmlns:a16="http://schemas.microsoft.com/office/drawing/2014/main" id="{DBAB96B3-5204-41A7-4953-A90E86D995C5}"/>
                </a:ext>
              </a:extLst>
            </p:cNvPr>
            <p:cNvSpPr/>
            <p:nvPr/>
          </p:nvSpPr>
          <p:spPr>
            <a:xfrm>
              <a:off x="9464346" y="3934261"/>
              <a:ext cx="311957" cy="268929"/>
            </a:xfrm>
            <a:prstGeom prst="triangl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8725958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8"/>
                                        </p:tgtEl>
                                        <p:attrNameLst>
                                          <p:attrName>style.visibility</p:attrName>
                                        </p:attrNameLst>
                                      </p:cBhvr>
                                      <p:to>
                                        <p:strVal val="visible"/>
                                      </p:to>
                                    </p:set>
                                    <p:animEffect transition="in" filter="fade">
                                      <p:cBhvr>
                                        <p:cTn id="11" dur="500"/>
                                        <p:tgtEl>
                                          <p:spTgt spid="16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0"/>
                                        </p:tgtEl>
                                        <p:attrNameLst>
                                          <p:attrName>style.visibility</p:attrName>
                                        </p:attrNameLst>
                                      </p:cBhvr>
                                      <p:to>
                                        <p:strVal val="visible"/>
                                      </p:to>
                                    </p:set>
                                    <p:animEffect transition="in" filter="fade">
                                      <p:cBhvr>
                                        <p:cTn id="15" dur="500"/>
                                        <p:tgtEl>
                                          <p:spTgt spid="17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9"/>
                                        </p:tgtEl>
                                        <p:attrNameLst>
                                          <p:attrName>style.visibility</p:attrName>
                                        </p:attrNameLst>
                                      </p:cBhvr>
                                      <p:to>
                                        <p:strVal val="visible"/>
                                      </p:to>
                                    </p:set>
                                    <p:animEffect transition="in" filter="fade">
                                      <p:cBhvr>
                                        <p:cTn id="19" dur="500"/>
                                        <p:tgtEl>
                                          <p:spTgt spid="16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500"/>
                                        <p:tgtEl>
                                          <p:spTgt spid="171"/>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61"/>
                                        </p:tgtEl>
                                        <p:attrNameLst>
                                          <p:attrName>style.visibility</p:attrName>
                                        </p:attrNameLst>
                                      </p:cBhvr>
                                      <p:to>
                                        <p:strVal val="visible"/>
                                      </p:to>
                                    </p:set>
                                    <p:animEffect transition="in" filter="wipe(down)">
                                      <p:cBhvr>
                                        <p:cTn id="27" dur="500"/>
                                        <p:tgtEl>
                                          <p:spTgt spid="16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64"/>
                                        </p:tgtEl>
                                        <p:attrNameLst>
                                          <p:attrName>style.visibility</p:attrName>
                                        </p:attrNameLst>
                                      </p:cBhvr>
                                      <p:to>
                                        <p:strVal val="visible"/>
                                      </p:to>
                                    </p:set>
                                    <p:animEffect transition="in" filter="wipe(down)">
                                      <p:cBhvr>
                                        <p:cTn id="30" dur="500"/>
                                        <p:tgtEl>
                                          <p:spTgt spid="164"/>
                                        </p:tgtEl>
                                      </p:cBhvr>
                                    </p:animEffect>
                                  </p:childTnLst>
                                </p:cTn>
                              </p:par>
                            </p:childTnLst>
                          </p:cTn>
                        </p:par>
                        <p:par>
                          <p:cTn id="31" fill="hold">
                            <p:stCondLst>
                              <p:cond delay="3000"/>
                            </p:stCondLst>
                            <p:childTnLst>
                              <p:par>
                                <p:cTn id="32" presetID="22" presetClass="entr" presetSubtype="4" fill="hold" grpId="0" nodeType="afterEffect">
                                  <p:stCondLst>
                                    <p:cond delay="0"/>
                                  </p:stCondLst>
                                  <p:childTnLst>
                                    <p:set>
                                      <p:cBhvr>
                                        <p:cTn id="33" dur="1" fill="hold">
                                          <p:stCondLst>
                                            <p:cond delay="0"/>
                                          </p:stCondLst>
                                        </p:cTn>
                                        <p:tgtEl>
                                          <p:spTgt spid="162"/>
                                        </p:tgtEl>
                                        <p:attrNameLst>
                                          <p:attrName>style.visibility</p:attrName>
                                        </p:attrNameLst>
                                      </p:cBhvr>
                                      <p:to>
                                        <p:strVal val="visible"/>
                                      </p:to>
                                    </p:set>
                                    <p:animEffect transition="in" filter="wipe(down)">
                                      <p:cBhvr>
                                        <p:cTn id="34" dur="500"/>
                                        <p:tgtEl>
                                          <p:spTgt spid="16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65"/>
                                        </p:tgtEl>
                                        <p:attrNameLst>
                                          <p:attrName>style.visibility</p:attrName>
                                        </p:attrNameLst>
                                      </p:cBhvr>
                                      <p:to>
                                        <p:strVal val="visible"/>
                                      </p:to>
                                    </p:set>
                                    <p:animEffect transition="in" filter="wipe(down)">
                                      <p:cBhvr>
                                        <p:cTn id="37" dur="500"/>
                                        <p:tgtEl>
                                          <p:spTgt spid="165"/>
                                        </p:tgtEl>
                                      </p:cBhvr>
                                    </p:animEffect>
                                  </p:childTnLst>
                                </p:cTn>
                              </p:par>
                            </p:childTnLst>
                          </p:cTn>
                        </p:par>
                        <p:par>
                          <p:cTn id="38" fill="hold">
                            <p:stCondLst>
                              <p:cond delay="3500"/>
                            </p:stCondLst>
                            <p:childTnLst>
                              <p:par>
                                <p:cTn id="39" presetID="22" presetClass="entr" presetSubtype="4" fill="hold" grpId="0" nodeType="afterEffect">
                                  <p:stCondLst>
                                    <p:cond delay="0"/>
                                  </p:stCondLst>
                                  <p:childTnLst>
                                    <p:set>
                                      <p:cBhvr>
                                        <p:cTn id="40" dur="1" fill="hold">
                                          <p:stCondLst>
                                            <p:cond delay="0"/>
                                          </p:stCondLst>
                                        </p:cTn>
                                        <p:tgtEl>
                                          <p:spTgt spid="163"/>
                                        </p:tgtEl>
                                        <p:attrNameLst>
                                          <p:attrName>style.visibility</p:attrName>
                                        </p:attrNameLst>
                                      </p:cBhvr>
                                      <p:to>
                                        <p:strVal val="visible"/>
                                      </p:to>
                                    </p:set>
                                    <p:animEffect transition="in" filter="wipe(down)">
                                      <p:cBhvr>
                                        <p:cTn id="41" dur="500"/>
                                        <p:tgtEl>
                                          <p:spTgt spid="163"/>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66"/>
                                        </p:tgtEl>
                                        <p:attrNameLst>
                                          <p:attrName>style.visibility</p:attrName>
                                        </p:attrNameLst>
                                      </p:cBhvr>
                                      <p:to>
                                        <p:strVal val="visible"/>
                                      </p:to>
                                    </p:set>
                                    <p:animEffect transition="in" filter="wipe(down)">
                                      <p:cBhvr>
                                        <p:cTn id="44" dur="500"/>
                                        <p:tgtEl>
                                          <p:spTgt spid="16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wipe(down)">
                                      <p:cBhvr>
                                        <p:cTn id="47" dur="500"/>
                                        <p:tgtEl>
                                          <p:spTgt spid="167"/>
                                        </p:tgtEl>
                                      </p:cBhvr>
                                    </p:animEffect>
                                  </p:childTnLst>
                                </p:cTn>
                              </p:par>
                            </p:childTnLst>
                          </p:cTn>
                        </p:par>
                        <p:par>
                          <p:cTn id="48" fill="hold">
                            <p:stCondLst>
                              <p:cond delay="4000"/>
                            </p:stCondLst>
                            <p:childTnLst>
                              <p:par>
                                <p:cTn id="49" presetID="10" presetClass="entr" presetSubtype="0" fill="hold" nodeType="afterEffect">
                                  <p:stCondLst>
                                    <p:cond delay="0"/>
                                  </p:stCondLst>
                                  <p:childTnLst>
                                    <p:set>
                                      <p:cBhvr>
                                        <p:cTn id="50" dur="1" fill="hold">
                                          <p:stCondLst>
                                            <p:cond delay="0"/>
                                          </p:stCondLst>
                                        </p:cTn>
                                        <p:tgtEl>
                                          <p:spTgt spid="172"/>
                                        </p:tgtEl>
                                        <p:attrNameLst>
                                          <p:attrName>style.visibility</p:attrName>
                                        </p:attrNameLst>
                                      </p:cBhvr>
                                      <p:to>
                                        <p:strVal val="visible"/>
                                      </p:to>
                                    </p:set>
                                    <p:animEffect transition="in" filter="fade">
                                      <p:cBhvr>
                                        <p:cTn id="51" dur="500"/>
                                        <p:tgtEl>
                                          <p:spTgt spid="172"/>
                                        </p:tgtEl>
                                      </p:cBhvr>
                                    </p:animEffect>
                                  </p:childTnLst>
                                </p:cTn>
                              </p:par>
                            </p:childTnLst>
                          </p:cTn>
                        </p:par>
                        <p:par>
                          <p:cTn id="52" fill="hold">
                            <p:stCondLst>
                              <p:cond delay="4500"/>
                            </p:stCondLst>
                            <p:childTnLst>
                              <p:par>
                                <p:cTn id="53" presetID="10" presetClass="entr" presetSubtype="0" fill="hold" nodeType="afterEffect">
                                  <p:stCondLst>
                                    <p:cond delay="0"/>
                                  </p:stCondLst>
                                  <p:childTnLst>
                                    <p:set>
                                      <p:cBhvr>
                                        <p:cTn id="54" dur="1" fill="hold">
                                          <p:stCondLst>
                                            <p:cond delay="0"/>
                                          </p:stCondLst>
                                        </p:cTn>
                                        <p:tgtEl>
                                          <p:spTgt spid="178"/>
                                        </p:tgtEl>
                                        <p:attrNameLst>
                                          <p:attrName>style.visibility</p:attrName>
                                        </p:attrNameLst>
                                      </p:cBhvr>
                                      <p:to>
                                        <p:strVal val="visible"/>
                                      </p:to>
                                    </p:set>
                                    <p:animEffect transition="in" filter="fade">
                                      <p:cBhvr>
                                        <p:cTn id="55" dur="500"/>
                                        <p:tgtEl>
                                          <p:spTgt spid="178"/>
                                        </p:tgtEl>
                                      </p:cBhvr>
                                    </p:animEffect>
                                  </p:childTnLst>
                                </p:cTn>
                              </p:par>
                            </p:childTnLst>
                          </p:cTn>
                        </p:par>
                        <p:par>
                          <p:cTn id="56" fill="hold">
                            <p:stCondLst>
                              <p:cond delay="5000"/>
                            </p:stCondLst>
                            <p:childTnLst>
                              <p:par>
                                <p:cTn id="57" presetID="10" presetClass="entr" presetSubtype="0" fill="hold" nodeType="afterEffect">
                                  <p:stCondLst>
                                    <p:cond delay="0"/>
                                  </p:stCondLst>
                                  <p:childTnLst>
                                    <p:set>
                                      <p:cBhvr>
                                        <p:cTn id="58" dur="1" fill="hold">
                                          <p:stCondLst>
                                            <p:cond delay="0"/>
                                          </p:stCondLst>
                                        </p:cTn>
                                        <p:tgtEl>
                                          <p:spTgt spid="182"/>
                                        </p:tgtEl>
                                        <p:attrNameLst>
                                          <p:attrName>style.visibility</p:attrName>
                                        </p:attrNameLst>
                                      </p:cBhvr>
                                      <p:to>
                                        <p:strVal val="visible"/>
                                      </p:to>
                                    </p:set>
                                    <p:animEffect transition="in" filter="fade">
                                      <p:cBhvr>
                                        <p:cTn id="59" dur="500"/>
                                        <p:tgtEl>
                                          <p:spTgt spid="182"/>
                                        </p:tgtEl>
                                      </p:cBhvr>
                                    </p:animEffect>
                                  </p:childTnLst>
                                </p:cTn>
                              </p:par>
                            </p:childTnLst>
                          </p:cTn>
                        </p:par>
                        <p:par>
                          <p:cTn id="60" fill="hold">
                            <p:stCondLst>
                              <p:cond delay="5500"/>
                            </p:stCondLst>
                            <p:childTnLst>
                              <p:par>
                                <p:cTn id="61" presetID="22" presetClass="entr" presetSubtype="4" fill="hold" grpId="0" nodeType="afterEffect">
                                  <p:stCondLst>
                                    <p:cond delay="0"/>
                                  </p:stCondLst>
                                  <p:childTnLst>
                                    <p:set>
                                      <p:cBhvr>
                                        <p:cTn id="62" dur="1" fill="hold">
                                          <p:stCondLst>
                                            <p:cond delay="0"/>
                                          </p:stCondLst>
                                        </p:cTn>
                                        <p:tgtEl>
                                          <p:spTgt spid="173"/>
                                        </p:tgtEl>
                                        <p:attrNameLst>
                                          <p:attrName>style.visibility</p:attrName>
                                        </p:attrNameLst>
                                      </p:cBhvr>
                                      <p:to>
                                        <p:strVal val="visible"/>
                                      </p:to>
                                    </p:set>
                                    <p:animEffect transition="in" filter="wipe(down)">
                                      <p:cBhvr>
                                        <p:cTn id="63" dur="500"/>
                                        <p:tgtEl>
                                          <p:spTgt spid="173"/>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176"/>
                                        </p:tgtEl>
                                        <p:attrNameLst>
                                          <p:attrName>style.visibility</p:attrName>
                                        </p:attrNameLst>
                                      </p:cBhvr>
                                      <p:to>
                                        <p:strVal val="visible"/>
                                      </p:to>
                                    </p:set>
                                    <p:animEffect transition="in" filter="wipe(down)">
                                      <p:cBhvr>
                                        <p:cTn id="66" dur="500"/>
                                        <p:tgtEl>
                                          <p:spTgt spid="176"/>
                                        </p:tgtEl>
                                      </p:cBhvr>
                                    </p:animEffect>
                                  </p:childTnLst>
                                </p:cTn>
                              </p:par>
                            </p:childTnLst>
                          </p:cTn>
                        </p:par>
                        <p:par>
                          <p:cTn id="67" fill="hold">
                            <p:stCondLst>
                              <p:cond delay="6000"/>
                            </p:stCondLst>
                            <p:childTnLst>
                              <p:par>
                                <p:cTn id="68" presetID="22" presetClass="entr" presetSubtype="4" fill="hold" grpId="0" nodeType="afterEffect">
                                  <p:stCondLst>
                                    <p:cond delay="0"/>
                                  </p:stCondLst>
                                  <p:childTnLst>
                                    <p:set>
                                      <p:cBhvr>
                                        <p:cTn id="69" dur="1" fill="hold">
                                          <p:stCondLst>
                                            <p:cond delay="0"/>
                                          </p:stCondLst>
                                        </p:cTn>
                                        <p:tgtEl>
                                          <p:spTgt spid="174"/>
                                        </p:tgtEl>
                                        <p:attrNameLst>
                                          <p:attrName>style.visibility</p:attrName>
                                        </p:attrNameLst>
                                      </p:cBhvr>
                                      <p:to>
                                        <p:strVal val="visible"/>
                                      </p:to>
                                    </p:set>
                                    <p:animEffect transition="in" filter="wipe(down)">
                                      <p:cBhvr>
                                        <p:cTn id="70" dur="500"/>
                                        <p:tgtEl>
                                          <p:spTgt spid="174"/>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75"/>
                                        </p:tgtEl>
                                        <p:attrNameLst>
                                          <p:attrName>style.visibility</p:attrName>
                                        </p:attrNameLst>
                                      </p:cBhvr>
                                      <p:to>
                                        <p:strVal val="visible"/>
                                      </p:to>
                                    </p:set>
                                    <p:animEffect transition="in" filter="wipe(down)">
                                      <p:cBhvr>
                                        <p:cTn id="73" dur="500"/>
                                        <p:tgtEl>
                                          <p:spTgt spid="175"/>
                                        </p:tgtEl>
                                      </p:cBhvr>
                                    </p:animEffect>
                                  </p:childTnLst>
                                </p:cTn>
                              </p:par>
                            </p:childTnLst>
                          </p:cTn>
                        </p:par>
                        <p:par>
                          <p:cTn id="74" fill="hold">
                            <p:stCondLst>
                              <p:cond delay="6500"/>
                            </p:stCondLst>
                            <p:childTnLst>
                              <p:par>
                                <p:cTn id="75" presetID="10" presetClass="entr" presetSubtype="0" fill="hold" grpId="0" nodeType="afterEffect">
                                  <p:stCondLst>
                                    <p:cond delay="0"/>
                                  </p:stCondLst>
                                  <p:childTnLst>
                                    <p:set>
                                      <p:cBhvr>
                                        <p:cTn id="76" dur="1" fill="hold">
                                          <p:stCondLst>
                                            <p:cond delay="0"/>
                                          </p:stCondLst>
                                        </p:cTn>
                                        <p:tgtEl>
                                          <p:spTgt spid="177"/>
                                        </p:tgtEl>
                                        <p:attrNameLst>
                                          <p:attrName>style.visibility</p:attrName>
                                        </p:attrNameLst>
                                      </p:cBhvr>
                                      <p:to>
                                        <p:strVal val="visible"/>
                                      </p:to>
                                    </p:set>
                                    <p:animEffect transition="in" filter="fade">
                                      <p:cBhvr>
                                        <p:cTn id="77" dur="500"/>
                                        <p:tgtEl>
                                          <p:spTgt spid="177"/>
                                        </p:tgtEl>
                                      </p:cBhvr>
                                    </p:animEffect>
                                  </p:childTnLst>
                                </p:cTn>
                              </p:par>
                            </p:childTnLst>
                          </p:cTn>
                        </p:par>
                        <p:par>
                          <p:cTn id="78" fill="hold">
                            <p:stCondLst>
                              <p:cond delay="7000"/>
                            </p:stCondLst>
                            <p:childTnLst>
                              <p:par>
                                <p:cTn id="79" presetID="10" presetClass="entr" presetSubtype="0" fill="hold" grpId="0" nodeType="afterEffect">
                                  <p:stCondLst>
                                    <p:cond delay="0"/>
                                  </p:stCondLst>
                                  <p:childTnLst>
                                    <p:set>
                                      <p:cBhvr>
                                        <p:cTn id="80" dur="1" fill="hold">
                                          <p:stCondLst>
                                            <p:cond delay="0"/>
                                          </p:stCondLst>
                                        </p:cTn>
                                        <p:tgtEl>
                                          <p:spTgt spid="186"/>
                                        </p:tgtEl>
                                        <p:attrNameLst>
                                          <p:attrName>style.visibility</p:attrName>
                                        </p:attrNameLst>
                                      </p:cBhvr>
                                      <p:to>
                                        <p:strVal val="visible"/>
                                      </p:to>
                                    </p:set>
                                    <p:animEffect transition="in" filter="fade">
                                      <p:cBhvr>
                                        <p:cTn id="81" dur="500"/>
                                        <p:tgtEl>
                                          <p:spTgt spid="186"/>
                                        </p:tgtEl>
                                      </p:cBhvr>
                                    </p:animEffect>
                                  </p:childTnLst>
                                </p:cTn>
                              </p:par>
                            </p:childTnLst>
                          </p:cTn>
                        </p:par>
                        <p:par>
                          <p:cTn id="82" fill="hold">
                            <p:stCondLst>
                              <p:cond delay="7500"/>
                            </p:stCondLst>
                            <p:childTnLst>
                              <p:par>
                                <p:cTn id="83" presetID="22" presetClass="entr" presetSubtype="4" fill="hold" grpId="0" nodeType="afterEffect">
                                  <p:stCondLst>
                                    <p:cond delay="0"/>
                                  </p:stCondLst>
                                  <p:childTnLst>
                                    <p:set>
                                      <p:cBhvr>
                                        <p:cTn id="84" dur="1" fill="hold">
                                          <p:stCondLst>
                                            <p:cond delay="0"/>
                                          </p:stCondLst>
                                        </p:cTn>
                                        <p:tgtEl>
                                          <p:spTgt spid="187"/>
                                        </p:tgtEl>
                                        <p:attrNameLst>
                                          <p:attrName>style.visibility</p:attrName>
                                        </p:attrNameLst>
                                      </p:cBhvr>
                                      <p:to>
                                        <p:strVal val="visible"/>
                                      </p:to>
                                    </p:set>
                                    <p:animEffect transition="in" filter="wipe(down)">
                                      <p:cBhvr>
                                        <p:cTn id="85" dur="500"/>
                                        <p:tgtEl>
                                          <p:spTgt spid="187"/>
                                        </p:tgtEl>
                                      </p:cBhvr>
                                    </p:animEffect>
                                  </p:childTnLst>
                                </p:cTn>
                              </p:par>
                            </p:childTnLst>
                          </p:cTn>
                        </p:par>
                        <p:par>
                          <p:cTn id="86" fill="hold">
                            <p:stCondLst>
                              <p:cond delay="8000"/>
                            </p:stCondLst>
                            <p:childTnLst>
                              <p:par>
                                <p:cTn id="87" presetID="10" presetClass="entr" presetSubtype="0" fill="hold" nodeType="afterEffect">
                                  <p:stCondLst>
                                    <p:cond delay="0"/>
                                  </p:stCondLst>
                                  <p:childTnLst>
                                    <p:set>
                                      <p:cBhvr>
                                        <p:cTn id="88" dur="1" fill="hold">
                                          <p:stCondLst>
                                            <p:cond delay="0"/>
                                          </p:stCondLst>
                                        </p:cTn>
                                        <p:tgtEl>
                                          <p:spTgt spid="188"/>
                                        </p:tgtEl>
                                        <p:attrNameLst>
                                          <p:attrName>style.visibility</p:attrName>
                                        </p:attrNameLst>
                                      </p:cBhvr>
                                      <p:to>
                                        <p:strVal val="visible"/>
                                      </p:to>
                                    </p:set>
                                    <p:animEffect transition="in" filter="fade">
                                      <p:cBhvr>
                                        <p:cTn id="89" dur="500"/>
                                        <p:tgtEl>
                                          <p:spTgt spid="188"/>
                                        </p:tgtEl>
                                      </p:cBhvr>
                                    </p:animEffect>
                                  </p:childTnLst>
                                </p:cTn>
                              </p:par>
                            </p:childTnLst>
                          </p:cTn>
                        </p:par>
                        <p:par>
                          <p:cTn id="90" fill="hold">
                            <p:stCondLst>
                              <p:cond delay="8500"/>
                            </p:stCondLst>
                            <p:childTnLst>
                              <p:par>
                                <p:cTn id="91" presetID="10" presetClass="entr" presetSubtype="0" fill="hold" nodeType="afterEffect">
                                  <p:stCondLst>
                                    <p:cond delay="0"/>
                                  </p:stCondLst>
                                  <p:childTnLst>
                                    <p:set>
                                      <p:cBhvr>
                                        <p:cTn id="92" dur="1" fill="hold">
                                          <p:stCondLst>
                                            <p:cond delay="0"/>
                                          </p:stCondLst>
                                        </p:cTn>
                                        <p:tgtEl>
                                          <p:spTgt spid="200"/>
                                        </p:tgtEl>
                                        <p:attrNameLst>
                                          <p:attrName>style.visibility</p:attrName>
                                        </p:attrNameLst>
                                      </p:cBhvr>
                                      <p:to>
                                        <p:strVal val="visible"/>
                                      </p:to>
                                    </p:set>
                                    <p:animEffect transition="in" filter="fade">
                                      <p:cBhvr>
                                        <p:cTn id="93" dur="500"/>
                                        <p:tgtEl>
                                          <p:spTgt spid="200"/>
                                        </p:tgtEl>
                                      </p:cBhvr>
                                    </p:animEffect>
                                  </p:childTnLst>
                                </p:cTn>
                              </p:par>
                            </p:childTnLst>
                          </p:cTn>
                        </p:par>
                        <p:par>
                          <p:cTn id="94" fill="hold">
                            <p:stCondLst>
                              <p:cond delay="9000"/>
                            </p:stCondLst>
                            <p:childTnLst>
                              <p:par>
                                <p:cTn id="95" presetID="22" presetClass="entr" presetSubtype="4" fill="hold" grpId="0" nodeType="afterEffect">
                                  <p:stCondLst>
                                    <p:cond delay="0"/>
                                  </p:stCondLst>
                                  <p:childTnLst>
                                    <p:set>
                                      <p:cBhvr>
                                        <p:cTn id="96" dur="1" fill="hold">
                                          <p:stCondLst>
                                            <p:cond delay="0"/>
                                          </p:stCondLst>
                                        </p:cTn>
                                        <p:tgtEl>
                                          <p:spTgt spid="190"/>
                                        </p:tgtEl>
                                        <p:attrNameLst>
                                          <p:attrName>style.visibility</p:attrName>
                                        </p:attrNameLst>
                                      </p:cBhvr>
                                      <p:to>
                                        <p:strVal val="visible"/>
                                      </p:to>
                                    </p:set>
                                    <p:animEffect transition="in" filter="wipe(down)">
                                      <p:cBhvr>
                                        <p:cTn id="97" dur="500"/>
                                        <p:tgtEl>
                                          <p:spTgt spid="190"/>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192"/>
                                        </p:tgtEl>
                                        <p:attrNameLst>
                                          <p:attrName>style.visibility</p:attrName>
                                        </p:attrNameLst>
                                      </p:cBhvr>
                                      <p:to>
                                        <p:strVal val="visible"/>
                                      </p:to>
                                    </p:set>
                                    <p:animEffect transition="in" filter="wipe(down)">
                                      <p:cBhvr>
                                        <p:cTn id="100" dur="500"/>
                                        <p:tgtEl>
                                          <p:spTgt spid="192"/>
                                        </p:tgtEl>
                                      </p:cBhvr>
                                    </p:animEffect>
                                  </p:childTnLst>
                                </p:cTn>
                              </p:par>
                            </p:childTnLst>
                          </p:cTn>
                        </p:par>
                        <p:par>
                          <p:cTn id="101" fill="hold">
                            <p:stCondLst>
                              <p:cond delay="9500"/>
                            </p:stCondLst>
                            <p:childTnLst>
                              <p:par>
                                <p:cTn id="102" presetID="10" presetClass="entr" presetSubtype="0" fill="hold" grpId="0" nodeType="afterEffect">
                                  <p:stCondLst>
                                    <p:cond delay="0"/>
                                  </p:stCondLst>
                                  <p:childTnLst>
                                    <p:set>
                                      <p:cBhvr>
                                        <p:cTn id="103" dur="1" fill="hold">
                                          <p:stCondLst>
                                            <p:cond delay="0"/>
                                          </p:stCondLst>
                                        </p:cTn>
                                        <p:tgtEl>
                                          <p:spTgt spid="193"/>
                                        </p:tgtEl>
                                        <p:attrNameLst>
                                          <p:attrName>style.visibility</p:attrName>
                                        </p:attrNameLst>
                                      </p:cBhvr>
                                      <p:to>
                                        <p:strVal val="visible"/>
                                      </p:to>
                                    </p:set>
                                    <p:animEffect transition="in" filter="fade">
                                      <p:cBhvr>
                                        <p:cTn id="104" dur="500"/>
                                        <p:tgtEl>
                                          <p:spTgt spid="193"/>
                                        </p:tgtEl>
                                      </p:cBhvr>
                                    </p:animEffect>
                                  </p:childTnLst>
                                </p:cTn>
                              </p:par>
                            </p:childTnLst>
                          </p:cTn>
                        </p:par>
                        <p:par>
                          <p:cTn id="105" fill="hold">
                            <p:stCondLst>
                              <p:cond delay="10000"/>
                            </p:stCondLst>
                            <p:childTnLst>
                              <p:par>
                                <p:cTn id="106" presetID="10" presetClass="entr" presetSubtype="0" fill="hold" grpId="0" nodeType="afterEffect">
                                  <p:stCondLst>
                                    <p:cond delay="0"/>
                                  </p:stCondLst>
                                  <p:childTnLst>
                                    <p:set>
                                      <p:cBhvr>
                                        <p:cTn id="107" dur="1" fill="hold">
                                          <p:stCondLst>
                                            <p:cond delay="0"/>
                                          </p:stCondLst>
                                        </p:cTn>
                                        <p:tgtEl>
                                          <p:spTgt spid="194"/>
                                        </p:tgtEl>
                                        <p:attrNameLst>
                                          <p:attrName>style.visibility</p:attrName>
                                        </p:attrNameLst>
                                      </p:cBhvr>
                                      <p:to>
                                        <p:strVal val="visible"/>
                                      </p:to>
                                    </p:set>
                                    <p:animEffect transition="in" filter="fade">
                                      <p:cBhvr>
                                        <p:cTn id="108"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62" grpId="0"/>
      <p:bldP spid="163" grpId="0"/>
      <p:bldP spid="164" grpId="0"/>
      <p:bldP spid="165" grpId="0"/>
      <p:bldP spid="166" grpId="0"/>
      <p:bldP spid="167" grpId="0"/>
      <p:bldP spid="168" grpId="0" animBg="1"/>
      <p:bldP spid="169" grpId="0" animBg="1"/>
      <p:bldP spid="170" grpId="0" animBg="1"/>
      <p:bldP spid="171" grpId="0" animBg="1"/>
      <p:bldP spid="173" grpId="0"/>
      <p:bldP spid="174" grpId="0"/>
      <p:bldP spid="175" grpId="0"/>
      <p:bldP spid="176" grpId="0"/>
      <p:bldP spid="177" grpId="0"/>
      <p:bldP spid="186" grpId="0"/>
      <p:bldP spid="187" grpId="0"/>
      <p:bldP spid="190" grpId="0"/>
      <p:bldP spid="192" grpId="0"/>
      <p:bldP spid="193" grpId="0"/>
      <p:bldP spid="194"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Office 主题​​">
  <a:themeElements>
    <a:clrScheme name="中大色系">
      <a:dk1>
        <a:srgbClr val="000000"/>
      </a:dk1>
      <a:lt1>
        <a:srgbClr val="FFFFFF"/>
      </a:lt1>
      <a:dk2>
        <a:srgbClr val="778495"/>
      </a:dk2>
      <a:lt2>
        <a:srgbClr val="F0F0F0"/>
      </a:lt2>
      <a:accent1>
        <a:srgbClr val="00713D"/>
      </a:accent1>
      <a:accent2>
        <a:srgbClr val="49A343"/>
      </a:accent2>
      <a:accent3>
        <a:srgbClr val="0066CB"/>
      </a:accent3>
      <a:accent4>
        <a:srgbClr val="FFD148"/>
      </a:accent4>
      <a:accent5>
        <a:srgbClr val="A5A5A5"/>
      </a:accent5>
      <a:accent6>
        <a:srgbClr val="C9C9C9"/>
      </a:accent6>
      <a:hlink>
        <a:srgbClr val="4472C4"/>
      </a:hlink>
      <a:folHlink>
        <a:srgbClr val="BFBFBF"/>
      </a:folHlink>
    </a:clrScheme>
    <a:fontScheme name="宋体+Times">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lnSpc>
            <a:spcPct val="120000"/>
          </a:lnSpc>
          <a:spcBef>
            <a:spcPts val="0"/>
          </a:spcBef>
          <a:spcAft>
            <a:spcPts val="0"/>
          </a:spcAft>
          <a:defRPr sz="1200" dirty="0" smtClean="0">
            <a:solidFill>
              <a:schemeClr val="tx1">
                <a:lumMod val="85000"/>
                <a:lumOff val="15000"/>
              </a:schemeClr>
            </a:solidFill>
            <a:effectLs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479</TotalTime>
  <Words>2533</Words>
  <Application>Microsoft Office PowerPoint</Application>
  <PresentationFormat>宽屏</PresentationFormat>
  <Paragraphs>291</Paragraphs>
  <Slides>18</Slides>
  <Notes>17</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18</vt:i4>
      </vt:variant>
    </vt:vector>
  </HeadingPairs>
  <TitlesOfParts>
    <vt:vector size="33" baseType="lpstr">
      <vt:lpstr>DIN Light</vt:lpstr>
      <vt:lpstr>等线</vt:lpstr>
      <vt:lpstr>方正小标宋简体</vt:lpstr>
      <vt:lpstr>方正姚体</vt:lpstr>
      <vt:lpstr>黑体</vt:lpstr>
      <vt:lpstr>思源黑体 CN Light</vt:lpstr>
      <vt:lpstr>宋体</vt:lpstr>
      <vt:lpstr>微软雅黑</vt:lpstr>
      <vt:lpstr>Arial</vt:lpstr>
      <vt:lpstr>Calibri</vt:lpstr>
      <vt:lpstr>Cambria Math</vt:lpstr>
      <vt:lpstr>Segoe UI</vt:lpstr>
      <vt:lpstr>Times New Roman</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与传统机器学习进行比较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沛廷 施</dc:creator>
  <cp:lastModifiedBy>沛廷 施</cp:lastModifiedBy>
  <cp:revision>26</cp:revision>
  <dcterms:created xsi:type="dcterms:W3CDTF">2023-09-25T09:11:47Z</dcterms:created>
  <dcterms:modified xsi:type="dcterms:W3CDTF">2023-09-27T05:18:02Z</dcterms:modified>
</cp:coreProperties>
</file>